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1" r:id="rId7"/>
    <p:sldId id="262" r:id="rId8"/>
    <p:sldId id="263" r:id="rId9"/>
    <p:sldId id="266" r:id="rId10"/>
    <p:sldId id="264" r:id="rId11"/>
    <p:sldId id="267" r:id="rId12"/>
    <p:sldId id="268" r:id="rId13"/>
    <p:sldId id="269" r:id="rId14"/>
    <p:sldId id="265"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howGuides="1">
      <p:cViewPr>
        <p:scale>
          <a:sx n="70" d="100"/>
          <a:sy n="70" d="100"/>
        </p:scale>
        <p:origin x="512"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30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6113-466E-0C04-3A08-FAFF11A036F8}"/>
              </a:ext>
            </a:extLst>
          </p:cNvPr>
          <p:cNvSpPr>
            <a:spLocks noGrp="1"/>
          </p:cNvSpPr>
          <p:nvPr>
            <p:ph type="title"/>
          </p:nvPr>
        </p:nvSpPr>
        <p:spPr>
          <a:xfrm>
            <a:off x="387178" y="365125"/>
            <a:ext cx="11417644" cy="1130043"/>
          </a:xfrm>
        </p:spPr>
        <p:txBody>
          <a:bodyPr/>
          <a:lstStyle>
            <a:lvl1pPr>
              <a:defRPr>
                <a:solidFill>
                  <a:schemeClr val="accent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E9D299-ADFD-AF21-19E4-FBCADBF15040}"/>
              </a:ext>
            </a:extLst>
          </p:cNvPr>
          <p:cNvSpPr>
            <a:spLocks noGrp="1"/>
          </p:cNvSpPr>
          <p:nvPr>
            <p:ph type="body" idx="1"/>
          </p:nvPr>
        </p:nvSpPr>
        <p:spPr>
          <a:xfrm>
            <a:off x="387178" y="1681163"/>
            <a:ext cx="5610397" cy="678978"/>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B8AF8-B0A8-600C-6644-BE008578A2C5}"/>
              </a:ext>
            </a:extLst>
          </p:cNvPr>
          <p:cNvSpPr>
            <a:spLocks noGrp="1"/>
          </p:cNvSpPr>
          <p:nvPr>
            <p:ph sz="half" idx="2"/>
          </p:nvPr>
        </p:nvSpPr>
        <p:spPr>
          <a:xfrm>
            <a:off x="387178" y="2505075"/>
            <a:ext cx="5610397" cy="3438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F9E52D3-928D-FEF6-112F-A5C20728BFA7}"/>
              </a:ext>
            </a:extLst>
          </p:cNvPr>
          <p:cNvSpPr>
            <a:spLocks noGrp="1"/>
          </p:cNvSpPr>
          <p:nvPr>
            <p:ph type="body" sz="quarter" idx="3"/>
          </p:nvPr>
        </p:nvSpPr>
        <p:spPr>
          <a:xfrm>
            <a:off x="6172200" y="1681163"/>
            <a:ext cx="5610396" cy="678978"/>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33C104-D6D3-5302-599D-59E9F6CC1C00}"/>
              </a:ext>
            </a:extLst>
          </p:cNvPr>
          <p:cNvSpPr>
            <a:spLocks noGrp="1"/>
          </p:cNvSpPr>
          <p:nvPr>
            <p:ph sz="quarter" idx="4"/>
          </p:nvPr>
        </p:nvSpPr>
        <p:spPr>
          <a:xfrm>
            <a:off x="6172200" y="2505075"/>
            <a:ext cx="5632622" cy="3438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2895101"/>
      </p:ext>
    </p:extLst>
  </p:cSld>
  <p:clrMapOvr>
    <a:masterClrMapping/>
  </p:clrMapOvr>
  <p:extLst>
    <p:ext uri="{DCECCB84-F9BA-43D5-87BE-67443E8EF086}">
      <p15:sldGuideLst xmlns:p15="http://schemas.microsoft.com/office/powerpoint/2012/main">
        <p15:guide id="1" orient="horz" pos="37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1CDC-C0AE-875A-6B44-CF20E8EB9EEC}"/>
              </a:ext>
            </a:extLst>
          </p:cNvPr>
          <p:cNvSpPr>
            <a:spLocks noGrp="1"/>
          </p:cNvSpPr>
          <p:nvPr>
            <p:ph type="ctrTitle"/>
          </p:nvPr>
        </p:nvSpPr>
        <p:spPr>
          <a:xfrm>
            <a:off x="762000" y="1214437"/>
            <a:ext cx="10668000" cy="3431703"/>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2AC3EE3-1D38-71DE-470F-9C56468384BF}"/>
              </a:ext>
            </a:extLst>
          </p:cNvPr>
          <p:cNvSpPr>
            <a:spLocks noGrp="1"/>
          </p:cNvSpPr>
          <p:nvPr>
            <p:ph type="subTitle" idx="1"/>
          </p:nvPr>
        </p:nvSpPr>
        <p:spPr>
          <a:xfrm>
            <a:off x="762000" y="5029200"/>
            <a:ext cx="10668000" cy="1044146"/>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37235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063F-DCA8-4018-9AB7-49D43EE5E457}"/>
              </a:ext>
            </a:extLst>
          </p:cNvPr>
          <p:cNvSpPr>
            <a:spLocks noGrp="1"/>
          </p:cNvSpPr>
          <p:nvPr>
            <p:ph type="title"/>
          </p:nvPr>
        </p:nvSpPr>
        <p:spPr>
          <a:xfrm>
            <a:off x="605481" y="654908"/>
            <a:ext cx="7302843" cy="390756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F4333E-6898-C42C-7F76-9530752BD708}"/>
              </a:ext>
            </a:extLst>
          </p:cNvPr>
          <p:cNvSpPr>
            <a:spLocks noGrp="1"/>
          </p:cNvSpPr>
          <p:nvPr>
            <p:ph type="body" idx="1"/>
          </p:nvPr>
        </p:nvSpPr>
        <p:spPr>
          <a:xfrm>
            <a:off x="605481" y="4695568"/>
            <a:ext cx="7302843" cy="1507524"/>
          </a:xfrm>
        </p:spPr>
        <p:txBody>
          <a:bodyPr/>
          <a:lstStyle>
            <a:lvl1pPr marL="0" indent="0">
              <a:buNone/>
              <a:defRPr sz="2400">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8250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063F-DCA8-4018-9AB7-49D43EE5E457}"/>
              </a:ext>
            </a:extLst>
          </p:cNvPr>
          <p:cNvSpPr>
            <a:spLocks noGrp="1"/>
          </p:cNvSpPr>
          <p:nvPr>
            <p:ph type="title"/>
          </p:nvPr>
        </p:nvSpPr>
        <p:spPr>
          <a:xfrm>
            <a:off x="4300151" y="654908"/>
            <a:ext cx="7302843" cy="3907567"/>
          </a:xfrm>
        </p:spPr>
        <p:txBody>
          <a:bodyPr anchor="b"/>
          <a:lstStyle>
            <a:lvl1pPr algn="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F4333E-6898-C42C-7F76-9530752BD708}"/>
              </a:ext>
            </a:extLst>
          </p:cNvPr>
          <p:cNvSpPr>
            <a:spLocks noGrp="1"/>
          </p:cNvSpPr>
          <p:nvPr>
            <p:ph type="body" idx="1"/>
          </p:nvPr>
        </p:nvSpPr>
        <p:spPr>
          <a:xfrm>
            <a:off x="4300151" y="4695568"/>
            <a:ext cx="7302843" cy="1507524"/>
          </a:xfrm>
        </p:spPr>
        <p:txBody>
          <a:bodyPr/>
          <a:lstStyle>
            <a:lvl1pPr marL="0" indent="0" algn="r">
              <a:buNone/>
              <a:defRPr sz="2400">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58876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16C9-4904-C17C-65FA-30BCBB4B5E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0EF6CE-B982-4B7E-5397-F90138F98040}"/>
              </a:ext>
            </a:extLst>
          </p:cNvPr>
          <p:cNvSpPr>
            <a:spLocks noGrp="1"/>
          </p:cNvSpPr>
          <p:nvPr>
            <p:ph idx="1"/>
          </p:nvPr>
        </p:nvSpPr>
        <p:spPr>
          <a:xfrm>
            <a:off x="387179" y="1655805"/>
            <a:ext cx="11417643" cy="4287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653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16C9-4904-C17C-65FA-30BCBB4B5EF7}"/>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F0EF6CE-B982-4B7E-5397-F90138F98040}"/>
              </a:ext>
            </a:extLst>
          </p:cNvPr>
          <p:cNvSpPr>
            <a:spLocks noGrp="1"/>
          </p:cNvSpPr>
          <p:nvPr>
            <p:ph idx="1"/>
          </p:nvPr>
        </p:nvSpPr>
        <p:spPr>
          <a:xfrm>
            <a:off x="387179" y="1655805"/>
            <a:ext cx="11417643" cy="42877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501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D6B8-3F42-13ED-6BB8-6C969D8DE70C}"/>
              </a:ext>
            </a:extLst>
          </p:cNvPr>
          <p:cNvSpPr>
            <a:spLocks noGrp="1"/>
          </p:cNvSpPr>
          <p:nvPr>
            <p:ph type="title"/>
          </p:nvPr>
        </p:nvSpPr>
        <p:spPr>
          <a:xfrm>
            <a:off x="387179" y="365125"/>
            <a:ext cx="11417641" cy="11342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E4AA259-2DF6-075C-6E56-7784EE26C6D2}"/>
              </a:ext>
            </a:extLst>
          </p:cNvPr>
          <p:cNvSpPr>
            <a:spLocks noGrp="1"/>
          </p:cNvSpPr>
          <p:nvPr>
            <p:ph sz="half" idx="1"/>
          </p:nvPr>
        </p:nvSpPr>
        <p:spPr>
          <a:xfrm>
            <a:off x="387179" y="1655806"/>
            <a:ext cx="5632621" cy="4287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53BB1F0-360B-27C6-842C-A69CB7443CEE}"/>
              </a:ext>
            </a:extLst>
          </p:cNvPr>
          <p:cNvSpPr>
            <a:spLocks noGrp="1"/>
          </p:cNvSpPr>
          <p:nvPr>
            <p:ph sz="half" idx="2"/>
          </p:nvPr>
        </p:nvSpPr>
        <p:spPr>
          <a:xfrm>
            <a:off x="6172199" y="1655807"/>
            <a:ext cx="5632621" cy="4287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2620766"/>
      </p:ext>
    </p:extLst>
  </p:cSld>
  <p:clrMapOvr>
    <a:masterClrMapping/>
  </p:clrMapOvr>
  <p:extLst>
    <p:ext uri="{DCECCB84-F9BA-43D5-87BE-67443E8EF086}">
      <p15:sldGuideLst xmlns:p15="http://schemas.microsoft.com/office/powerpoint/2012/main">
        <p15:guide id="1"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D6B8-3F42-13ED-6BB8-6C969D8DE70C}"/>
              </a:ext>
            </a:extLst>
          </p:cNvPr>
          <p:cNvSpPr>
            <a:spLocks noGrp="1"/>
          </p:cNvSpPr>
          <p:nvPr>
            <p:ph type="title"/>
          </p:nvPr>
        </p:nvSpPr>
        <p:spPr>
          <a:xfrm>
            <a:off x="387179" y="365125"/>
            <a:ext cx="11417641" cy="1134247"/>
          </a:xfrm>
        </p:spPr>
        <p:txBody>
          <a:bodyPr/>
          <a:lstStyle>
            <a:lvl1pPr>
              <a:defRPr>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4AA259-2DF6-075C-6E56-7784EE26C6D2}"/>
              </a:ext>
            </a:extLst>
          </p:cNvPr>
          <p:cNvSpPr>
            <a:spLocks noGrp="1"/>
          </p:cNvSpPr>
          <p:nvPr>
            <p:ph sz="half" idx="1"/>
          </p:nvPr>
        </p:nvSpPr>
        <p:spPr>
          <a:xfrm>
            <a:off x="387179" y="1655806"/>
            <a:ext cx="5632621" cy="42877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53BB1F0-360B-27C6-842C-A69CB7443CEE}"/>
              </a:ext>
            </a:extLst>
          </p:cNvPr>
          <p:cNvSpPr>
            <a:spLocks noGrp="1"/>
          </p:cNvSpPr>
          <p:nvPr>
            <p:ph sz="half" idx="2"/>
          </p:nvPr>
        </p:nvSpPr>
        <p:spPr>
          <a:xfrm>
            <a:off x="6172199" y="1655807"/>
            <a:ext cx="5632621" cy="42877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023534"/>
      </p:ext>
    </p:extLst>
  </p:cSld>
  <p:clrMapOvr>
    <a:masterClrMapping/>
  </p:clrMapOvr>
  <p:extLst>
    <p:ext uri="{DCECCB84-F9BA-43D5-87BE-67443E8EF086}">
      <p15:sldGuideLst xmlns:p15="http://schemas.microsoft.com/office/powerpoint/2012/main">
        <p15:guide id="1" orient="horz" pos="3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6113-466E-0C04-3A08-FAFF11A036F8}"/>
              </a:ext>
            </a:extLst>
          </p:cNvPr>
          <p:cNvSpPr>
            <a:spLocks noGrp="1"/>
          </p:cNvSpPr>
          <p:nvPr>
            <p:ph type="title"/>
          </p:nvPr>
        </p:nvSpPr>
        <p:spPr>
          <a:xfrm>
            <a:off x="387178" y="365125"/>
            <a:ext cx="11417644" cy="113004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E9D299-ADFD-AF21-19E4-FBCADBF15040}"/>
              </a:ext>
            </a:extLst>
          </p:cNvPr>
          <p:cNvSpPr>
            <a:spLocks noGrp="1"/>
          </p:cNvSpPr>
          <p:nvPr>
            <p:ph type="body" idx="1"/>
          </p:nvPr>
        </p:nvSpPr>
        <p:spPr>
          <a:xfrm>
            <a:off x="387178" y="1681163"/>
            <a:ext cx="5610397" cy="678978"/>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B8AF8-B0A8-600C-6644-BE008578A2C5}"/>
              </a:ext>
            </a:extLst>
          </p:cNvPr>
          <p:cNvSpPr>
            <a:spLocks noGrp="1"/>
          </p:cNvSpPr>
          <p:nvPr>
            <p:ph sz="half" idx="2"/>
          </p:nvPr>
        </p:nvSpPr>
        <p:spPr>
          <a:xfrm>
            <a:off x="387178" y="2505075"/>
            <a:ext cx="5610397"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F9E52D3-928D-FEF6-112F-A5C20728BFA7}"/>
              </a:ext>
            </a:extLst>
          </p:cNvPr>
          <p:cNvSpPr>
            <a:spLocks noGrp="1"/>
          </p:cNvSpPr>
          <p:nvPr>
            <p:ph type="body" sz="quarter" idx="3"/>
          </p:nvPr>
        </p:nvSpPr>
        <p:spPr>
          <a:xfrm>
            <a:off x="6172200" y="1681163"/>
            <a:ext cx="5610396" cy="678978"/>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33C104-D6D3-5302-599D-59E9F6CC1C00}"/>
              </a:ext>
            </a:extLst>
          </p:cNvPr>
          <p:cNvSpPr>
            <a:spLocks noGrp="1"/>
          </p:cNvSpPr>
          <p:nvPr>
            <p:ph sz="quarter" idx="4"/>
          </p:nvPr>
        </p:nvSpPr>
        <p:spPr>
          <a:xfrm>
            <a:off x="6172200" y="2505075"/>
            <a:ext cx="5632622"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24518"/>
      </p:ext>
    </p:extLst>
  </p:cSld>
  <p:clrMapOvr>
    <a:masterClrMapping/>
  </p:clrMapOvr>
  <p:extLst>
    <p:ext uri="{DCECCB84-F9BA-43D5-87BE-67443E8EF086}">
      <p15:sldGuideLst xmlns:p15="http://schemas.microsoft.com/office/powerpoint/2012/main">
        <p15:guide id="1" orient="horz" pos="37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E0D213-F71D-F740-5FE6-A5168C83DCB3}"/>
              </a:ext>
            </a:extLst>
          </p:cNvPr>
          <p:cNvSpPr>
            <a:spLocks noGrp="1"/>
          </p:cNvSpPr>
          <p:nvPr>
            <p:ph type="title"/>
          </p:nvPr>
        </p:nvSpPr>
        <p:spPr>
          <a:xfrm>
            <a:off x="387179" y="365125"/>
            <a:ext cx="11417642" cy="11342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B8B678-5F16-480F-3FF6-4FA16C60DFE1}"/>
              </a:ext>
            </a:extLst>
          </p:cNvPr>
          <p:cNvSpPr>
            <a:spLocks noGrp="1"/>
          </p:cNvSpPr>
          <p:nvPr>
            <p:ph type="body" idx="1"/>
          </p:nvPr>
        </p:nvSpPr>
        <p:spPr>
          <a:xfrm>
            <a:off x="387179" y="1655805"/>
            <a:ext cx="11417643" cy="42877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9FEF6F-0F85-EDC6-1DA2-59C7491079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8A6875-1C62-E64C-9D45-1869EABB231D}" type="datetimeFigureOut">
              <a:rPr lang="en-US" smtClean="0"/>
              <a:t>4/24/2025</a:t>
            </a:fld>
            <a:endParaRPr lang="en-US"/>
          </a:p>
        </p:txBody>
      </p:sp>
      <p:sp>
        <p:nvSpPr>
          <p:cNvPr id="6" name="Slide Number Placeholder 5">
            <a:extLst>
              <a:ext uri="{FF2B5EF4-FFF2-40B4-BE49-F238E27FC236}">
                <a16:creationId xmlns:a16="http://schemas.microsoft.com/office/drawing/2014/main" id="{6C510A79-9E39-3857-A2F2-BE0B43A17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FB7F26-F47E-1548-BFEA-ABDE6464D2F9}" type="slidenum">
              <a:rPr lang="en-US" smtClean="0"/>
              <a:t>‹#›</a:t>
            </a:fld>
            <a:endParaRPr lang="en-US"/>
          </a:p>
        </p:txBody>
      </p:sp>
    </p:spTree>
    <p:extLst>
      <p:ext uri="{BB962C8B-B14F-4D97-AF65-F5344CB8AC3E}">
        <p14:creationId xmlns:p14="http://schemas.microsoft.com/office/powerpoint/2010/main" val="2019236683"/>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1" r:id="rId3"/>
    <p:sldLayoutId id="2147483656" r:id="rId4"/>
    <p:sldLayoutId id="2147483650" r:id="rId5"/>
    <p:sldLayoutId id="2147483657" r:id="rId6"/>
    <p:sldLayoutId id="2147483652" r:id="rId7"/>
    <p:sldLayoutId id="2147483658" r:id="rId8"/>
    <p:sldLayoutId id="2147483653" r:id="rId9"/>
    <p:sldLayoutId id="2147483659" r:id="rId10"/>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676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E33E6-0F9B-B831-8085-FF3CBF171B62}"/>
              </a:ext>
            </a:extLst>
          </p:cNvPr>
          <p:cNvSpPr>
            <a:spLocks noGrp="1"/>
          </p:cNvSpPr>
          <p:nvPr>
            <p:ph type="title"/>
          </p:nvPr>
        </p:nvSpPr>
        <p:spPr/>
        <p:txBody>
          <a:bodyPr/>
          <a:lstStyle/>
          <a:p>
            <a:r>
              <a:rPr lang="en-US" dirty="0"/>
              <a:t>Microwave Ablation</a:t>
            </a:r>
          </a:p>
        </p:txBody>
      </p:sp>
      <p:sp>
        <p:nvSpPr>
          <p:cNvPr id="4" name="Content Placeholder 3">
            <a:extLst>
              <a:ext uri="{FF2B5EF4-FFF2-40B4-BE49-F238E27FC236}">
                <a16:creationId xmlns:a16="http://schemas.microsoft.com/office/drawing/2014/main" id="{C72E0B68-E3F8-8826-3E2F-F6E7C82E22EE}"/>
              </a:ext>
            </a:extLst>
          </p:cNvPr>
          <p:cNvSpPr>
            <a:spLocks noGrp="1"/>
          </p:cNvSpPr>
          <p:nvPr>
            <p:ph sz="half" idx="2"/>
          </p:nvPr>
        </p:nvSpPr>
        <p:spPr>
          <a:xfrm>
            <a:off x="387178" y="1307211"/>
            <a:ext cx="11015390" cy="2121789"/>
          </a:xfrm>
        </p:spPr>
        <p:txBody>
          <a:bodyPr>
            <a:normAutofit fontScale="77500" lnSpcReduction="20000"/>
          </a:bodyPr>
          <a:lstStyle/>
          <a:p>
            <a:r>
              <a:rPr lang="en-US" dirty="0" err="1"/>
              <a:t>Hydrodissection</a:t>
            </a:r>
            <a:r>
              <a:rPr lang="en-US" dirty="0"/>
              <a:t> was performed with 400 mL saline injected via two 18-g blunt tip needles which were then used to displace adjacent bowel.</a:t>
            </a:r>
          </a:p>
          <a:p>
            <a:r>
              <a:rPr lang="en-US" dirty="0"/>
              <a:t>The lesion was then targeted via ultrasound and ablation was performed for 1 min at 65 W and 1 min at 45 W using a single probe (</a:t>
            </a:r>
            <a:r>
              <a:rPr lang="en-US" dirty="0" err="1"/>
              <a:t>Neuwave</a:t>
            </a:r>
            <a:r>
              <a:rPr lang="en-US" dirty="0"/>
              <a:t> XT, Johnson &amp; Johnson, New Brunswick, NJ). </a:t>
            </a:r>
          </a:p>
          <a:p>
            <a:r>
              <a:rPr lang="en-US" dirty="0"/>
              <a:t>Post-ablation imaging with ultrasound and CT demonstrated satisfactory coverage without residual disease.</a:t>
            </a:r>
          </a:p>
          <a:p>
            <a:endParaRPr lang="en-US" dirty="0"/>
          </a:p>
        </p:txBody>
      </p:sp>
      <p:pic>
        <p:nvPicPr>
          <p:cNvPr id="7" name="Picture 6">
            <a:extLst>
              <a:ext uri="{FF2B5EF4-FFF2-40B4-BE49-F238E27FC236}">
                <a16:creationId xmlns:a16="http://schemas.microsoft.com/office/drawing/2014/main" id="{EEAA11A6-5435-4DE3-229D-7C6E174EC289}"/>
              </a:ext>
            </a:extLst>
          </p:cNvPr>
          <p:cNvPicPr>
            <a:picLocks noChangeAspect="1"/>
          </p:cNvPicPr>
          <p:nvPr/>
        </p:nvPicPr>
        <p:blipFill>
          <a:blip r:embed="rId2"/>
          <a:stretch>
            <a:fillRect/>
          </a:stretch>
        </p:blipFill>
        <p:spPr>
          <a:xfrm>
            <a:off x="1364104" y="3429000"/>
            <a:ext cx="3130064" cy="1954486"/>
          </a:xfrm>
          <a:prstGeom prst="rect">
            <a:avLst/>
          </a:prstGeom>
        </p:spPr>
      </p:pic>
      <p:pic>
        <p:nvPicPr>
          <p:cNvPr id="8" name="Picture 7">
            <a:extLst>
              <a:ext uri="{FF2B5EF4-FFF2-40B4-BE49-F238E27FC236}">
                <a16:creationId xmlns:a16="http://schemas.microsoft.com/office/drawing/2014/main" id="{1F268989-FAAA-D732-F4BA-4CA3DFB27916}"/>
              </a:ext>
            </a:extLst>
          </p:cNvPr>
          <p:cNvPicPr>
            <a:picLocks noChangeAspect="1"/>
          </p:cNvPicPr>
          <p:nvPr/>
        </p:nvPicPr>
        <p:blipFill>
          <a:blip r:embed="rId3"/>
          <a:stretch>
            <a:fillRect/>
          </a:stretch>
        </p:blipFill>
        <p:spPr>
          <a:xfrm>
            <a:off x="4494168" y="3429000"/>
            <a:ext cx="2915883" cy="1954486"/>
          </a:xfrm>
          <a:prstGeom prst="rect">
            <a:avLst/>
          </a:prstGeom>
        </p:spPr>
      </p:pic>
      <p:pic>
        <p:nvPicPr>
          <p:cNvPr id="9" name="Picture 8">
            <a:extLst>
              <a:ext uri="{FF2B5EF4-FFF2-40B4-BE49-F238E27FC236}">
                <a16:creationId xmlns:a16="http://schemas.microsoft.com/office/drawing/2014/main" id="{142426F9-5CE5-869A-8E0B-9BD545525B10}"/>
              </a:ext>
            </a:extLst>
          </p:cNvPr>
          <p:cNvPicPr>
            <a:picLocks noChangeAspect="1"/>
          </p:cNvPicPr>
          <p:nvPr/>
        </p:nvPicPr>
        <p:blipFill>
          <a:blip r:embed="rId4"/>
          <a:stretch>
            <a:fillRect/>
          </a:stretch>
        </p:blipFill>
        <p:spPr>
          <a:xfrm>
            <a:off x="7284512" y="3430573"/>
            <a:ext cx="2745702" cy="1951339"/>
          </a:xfrm>
          <a:prstGeom prst="rect">
            <a:avLst/>
          </a:prstGeom>
        </p:spPr>
      </p:pic>
      <p:sp>
        <p:nvSpPr>
          <p:cNvPr id="11" name="TextBox 10">
            <a:extLst>
              <a:ext uri="{FF2B5EF4-FFF2-40B4-BE49-F238E27FC236}">
                <a16:creationId xmlns:a16="http://schemas.microsoft.com/office/drawing/2014/main" id="{55649A69-5ACE-3A9E-97F5-0FBB7DA429C9}"/>
              </a:ext>
            </a:extLst>
          </p:cNvPr>
          <p:cNvSpPr txBox="1"/>
          <p:nvPr/>
        </p:nvSpPr>
        <p:spPr>
          <a:xfrm>
            <a:off x="1374318" y="3493133"/>
            <a:ext cx="395830" cy="369332"/>
          </a:xfrm>
          <a:prstGeom prst="rect">
            <a:avLst/>
          </a:prstGeom>
          <a:noFill/>
        </p:spPr>
        <p:txBody>
          <a:bodyPr wrap="square" rtlCol="0">
            <a:spAutoFit/>
          </a:bodyPr>
          <a:lstStyle/>
          <a:p>
            <a:r>
              <a:rPr lang="en-US" dirty="0">
                <a:solidFill>
                  <a:schemeClr val="bg1"/>
                </a:solidFill>
              </a:rPr>
              <a:t>A</a:t>
            </a:r>
          </a:p>
        </p:txBody>
      </p:sp>
      <p:sp>
        <p:nvSpPr>
          <p:cNvPr id="12" name="TextBox 11">
            <a:extLst>
              <a:ext uri="{FF2B5EF4-FFF2-40B4-BE49-F238E27FC236}">
                <a16:creationId xmlns:a16="http://schemas.microsoft.com/office/drawing/2014/main" id="{02A0B830-F2AE-EAAA-80D5-EFCB77E6527E}"/>
              </a:ext>
            </a:extLst>
          </p:cNvPr>
          <p:cNvSpPr txBox="1"/>
          <p:nvPr/>
        </p:nvSpPr>
        <p:spPr>
          <a:xfrm>
            <a:off x="4466434" y="3493133"/>
            <a:ext cx="395830" cy="369332"/>
          </a:xfrm>
          <a:prstGeom prst="rect">
            <a:avLst/>
          </a:prstGeom>
          <a:noFill/>
        </p:spPr>
        <p:txBody>
          <a:bodyPr wrap="square" rtlCol="0">
            <a:spAutoFit/>
          </a:bodyPr>
          <a:lstStyle/>
          <a:p>
            <a:r>
              <a:rPr lang="en-US" dirty="0">
                <a:solidFill>
                  <a:schemeClr val="bg1"/>
                </a:solidFill>
              </a:rPr>
              <a:t>B</a:t>
            </a:r>
          </a:p>
        </p:txBody>
      </p:sp>
      <p:sp>
        <p:nvSpPr>
          <p:cNvPr id="13" name="TextBox 12">
            <a:extLst>
              <a:ext uri="{FF2B5EF4-FFF2-40B4-BE49-F238E27FC236}">
                <a16:creationId xmlns:a16="http://schemas.microsoft.com/office/drawing/2014/main" id="{89AE0FCB-919C-9AA8-90FE-68A91D3C4044}"/>
              </a:ext>
            </a:extLst>
          </p:cNvPr>
          <p:cNvSpPr txBox="1"/>
          <p:nvPr/>
        </p:nvSpPr>
        <p:spPr>
          <a:xfrm>
            <a:off x="7284512" y="3476756"/>
            <a:ext cx="395830" cy="369332"/>
          </a:xfrm>
          <a:prstGeom prst="rect">
            <a:avLst/>
          </a:prstGeom>
          <a:noFill/>
        </p:spPr>
        <p:txBody>
          <a:bodyPr wrap="square" rtlCol="0">
            <a:spAutoFit/>
          </a:bodyPr>
          <a:lstStyle/>
          <a:p>
            <a:r>
              <a:rPr lang="en-US" dirty="0">
                <a:solidFill>
                  <a:schemeClr val="bg1"/>
                </a:solidFill>
              </a:rPr>
              <a:t>C</a:t>
            </a:r>
          </a:p>
        </p:txBody>
      </p:sp>
      <p:sp>
        <p:nvSpPr>
          <p:cNvPr id="14" name="TextBox 13">
            <a:extLst>
              <a:ext uri="{FF2B5EF4-FFF2-40B4-BE49-F238E27FC236}">
                <a16:creationId xmlns:a16="http://schemas.microsoft.com/office/drawing/2014/main" id="{886E375E-A5C4-E990-2B5B-AA93C28668EF}"/>
              </a:ext>
            </a:extLst>
          </p:cNvPr>
          <p:cNvSpPr txBox="1"/>
          <p:nvPr/>
        </p:nvSpPr>
        <p:spPr>
          <a:xfrm>
            <a:off x="1374318" y="5496091"/>
            <a:ext cx="8776089" cy="646331"/>
          </a:xfrm>
          <a:prstGeom prst="rect">
            <a:avLst/>
          </a:prstGeom>
          <a:noFill/>
        </p:spPr>
        <p:txBody>
          <a:bodyPr wrap="square" rtlCol="0">
            <a:spAutoFit/>
          </a:bodyPr>
          <a:lstStyle/>
          <a:p>
            <a:r>
              <a:rPr lang="en-US" sz="1200" b="1" i="1" dirty="0"/>
              <a:t>Fig. 3 - Pre-ablation ultrasound imaging (A) demonstrates adequate target visualization. Post-ablation (B) ultrasound and arterial phase CT (C) images demonstrate satisfactory coverage of the tumor in the ablation cavity. Perihepatic fluid from </a:t>
            </a:r>
            <a:r>
              <a:rPr lang="en-US" sz="1200" b="1" i="1" dirty="0" err="1"/>
              <a:t>hydrodissection</a:t>
            </a:r>
            <a:r>
              <a:rPr lang="en-US" sz="1200" b="1" i="1" dirty="0"/>
              <a:t> is visible on image B.</a:t>
            </a:r>
          </a:p>
        </p:txBody>
      </p:sp>
    </p:spTree>
    <p:extLst>
      <p:ext uri="{BB962C8B-B14F-4D97-AF65-F5344CB8AC3E}">
        <p14:creationId xmlns:p14="http://schemas.microsoft.com/office/powerpoint/2010/main" val="280107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F5F8-2833-5C1C-6D73-336E99D4077F}"/>
              </a:ext>
            </a:extLst>
          </p:cNvPr>
          <p:cNvSpPr>
            <a:spLocks noGrp="1"/>
          </p:cNvSpPr>
          <p:nvPr>
            <p:ph type="title"/>
          </p:nvPr>
        </p:nvSpPr>
        <p:spPr/>
        <p:txBody>
          <a:bodyPr>
            <a:noAutofit/>
          </a:bodyPr>
          <a:lstStyle/>
          <a:p>
            <a:r>
              <a:rPr lang="en-US" sz="2800" dirty="0"/>
              <a:t>Post-ablation, AFP levels normalize. However, the patient remains in the intensive care unit undergoing treatment for atrial ectopic tachycardia. What is the next best step in management? </a:t>
            </a:r>
          </a:p>
        </p:txBody>
      </p:sp>
      <p:sp>
        <p:nvSpPr>
          <p:cNvPr id="3" name="Content Placeholder 2">
            <a:extLst>
              <a:ext uri="{FF2B5EF4-FFF2-40B4-BE49-F238E27FC236}">
                <a16:creationId xmlns:a16="http://schemas.microsoft.com/office/drawing/2014/main" id="{013A7A49-129C-1B9D-49F0-F142966840EB}"/>
              </a:ext>
            </a:extLst>
          </p:cNvPr>
          <p:cNvSpPr>
            <a:spLocks noGrp="1"/>
          </p:cNvSpPr>
          <p:nvPr>
            <p:ph sz="half" idx="1"/>
          </p:nvPr>
        </p:nvSpPr>
        <p:spPr/>
        <p:txBody>
          <a:bodyPr/>
          <a:lstStyle/>
          <a:p>
            <a:pPr marL="0" indent="0">
              <a:buNone/>
            </a:pPr>
            <a:endParaRPr lang="en-US" dirty="0"/>
          </a:p>
          <a:p>
            <a:pPr marL="457200" indent="-457200">
              <a:buAutoNum type="alphaUcParenR"/>
            </a:pPr>
            <a:r>
              <a:rPr lang="en-US" dirty="0"/>
              <a:t>Two cycles cisplatin chemotherapy</a:t>
            </a:r>
          </a:p>
          <a:p>
            <a:pPr marL="457200" indent="-457200">
              <a:buAutoNum type="alphaUcParenR"/>
            </a:pPr>
            <a:r>
              <a:rPr lang="en-US" dirty="0"/>
              <a:t>Resection of the ablation cavity</a:t>
            </a:r>
          </a:p>
          <a:p>
            <a:pPr marL="457200" indent="-457200">
              <a:buAutoNum type="alphaUcParenR"/>
            </a:pPr>
            <a:r>
              <a:rPr lang="en-US" dirty="0"/>
              <a:t>Serial AFP monitoring</a:t>
            </a:r>
          </a:p>
          <a:p>
            <a:pPr marL="457200" indent="-457200">
              <a:buAutoNum type="alphaUcParenR"/>
            </a:pPr>
            <a:r>
              <a:rPr lang="en-US" dirty="0" err="1"/>
              <a:t>Transarterial</a:t>
            </a:r>
            <a:r>
              <a:rPr lang="en-US" dirty="0"/>
              <a:t> chemoembolization</a:t>
            </a:r>
          </a:p>
          <a:p>
            <a:pPr marL="0" indent="0">
              <a:buNone/>
            </a:pPr>
            <a:endParaRPr lang="en-US" dirty="0"/>
          </a:p>
        </p:txBody>
      </p:sp>
    </p:spTree>
    <p:extLst>
      <p:ext uri="{BB962C8B-B14F-4D97-AF65-F5344CB8AC3E}">
        <p14:creationId xmlns:p14="http://schemas.microsoft.com/office/powerpoint/2010/main" val="626902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1618-ADE6-AA54-BB23-8D478CF8833B}"/>
              </a:ext>
            </a:extLst>
          </p:cNvPr>
          <p:cNvSpPr>
            <a:spLocks noGrp="1"/>
          </p:cNvSpPr>
          <p:nvPr>
            <p:ph type="title"/>
          </p:nvPr>
        </p:nvSpPr>
        <p:spPr/>
        <p:txBody>
          <a:bodyPr/>
          <a:lstStyle/>
          <a:p>
            <a:r>
              <a:rPr lang="en-US" dirty="0"/>
              <a:t>Answer: C</a:t>
            </a:r>
          </a:p>
        </p:txBody>
      </p:sp>
      <p:sp>
        <p:nvSpPr>
          <p:cNvPr id="3" name="Content Placeholder 2">
            <a:extLst>
              <a:ext uri="{FF2B5EF4-FFF2-40B4-BE49-F238E27FC236}">
                <a16:creationId xmlns:a16="http://schemas.microsoft.com/office/drawing/2014/main" id="{FA63D9E7-A56F-BAC6-EEE0-204C7503480F}"/>
              </a:ext>
            </a:extLst>
          </p:cNvPr>
          <p:cNvSpPr>
            <a:spLocks noGrp="1"/>
          </p:cNvSpPr>
          <p:nvPr>
            <p:ph sz="half" idx="1"/>
          </p:nvPr>
        </p:nvSpPr>
        <p:spPr>
          <a:xfrm>
            <a:off x="387179" y="1655806"/>
            <a:ext cx="11344573" cy="4287794"/>
          </a:xfrm>
        </p:spPr>
        <p:txBody>
          <a:bodyPr>
            <a:normAutofit fontScale="77500" lnSpcReduction="20000"/>
          </a:bodyPr>
          <a:lstStyle/>
          <a:p>
            <a:r>
              <a:rPr lang="en-US" sz="2800" dirty="0"/>
              <a:t>The standard treatment for hepatoblastoma involves neoadjuvant and adjuvant cisplatin chemotherapy in combination with surgical resection.</a:t>
            </a:r>
            <a:r>
              <a:rPr lang="en-US" sz="2800" baseline="30000" dirty="0"/>
              <a:t>2</a:t>
            </a:r>
            <a:r>
              <a:rPr lang="en-US" sz="2800" dirty="0"/>
              <a:t> Cisplatin, however, is known to cause significant electrolyte disturbance. In this patient with congenital heart disease, the risk of precipitating further arrhythmia outweighs the benefits of chemotherapy.</a:t>
            </a:r>
          </a:p>
          <a:p>
            <a:r>
              <a:rPr lang="en-US" sz="2800" dirty="0"/>
              <a:t>Surgical resection is performed for most patients with hepatoblastoma. However, it would not be the correct choice following complete ablation of this patient’s tumor, particularly given comorbidities.</a:t>
            </a:r>
          </a:p>
          <a:p>
            <a:r>
              <a:rPr lang="en-US" sz="2800" dirty="0" err="1"/>
              <a:t>Transarterial</a:t>
            </a:r>
            <a:r>
              <a:rPr lang="en-US" sz="2800" dirty="0"/>
              <a:t> chemoembolization has been performed prior to ablation and as stand-alone treatment of hepatoblastoma with promising results.</a:t>
            </a:r>
            <a:r>
              <a:rPr lang="en-US" sz="2800" baseline="30000" dirty="0"/>
              <a:t>5</a:t>
            </a:r>
            <a:r>
              <a:rPr lang="en-US" sz="2800" dirty="0"/>
              <a:t> TACE would not have a role in this patient whose tumor was completely covered within the ablation cavity.</a:t>
            </a:r>
          </a:p>
          <a:p>
            <a:endParaRPr lang="en-US" sz="2800" dirty="0"/>
          </a:p>
          <a:p>
            <a:pPr marL="0" indent="0">
              <a:buNone/>
            </a:pPr>
            <a:r>
              <a:rPr lang="en-US" sz="2800" b="1" dirty="0"/>
              <a:t>The AFP level has continued to decline in this patient and remains within normal limits 1 year following treatment. Repeat MRI does not show any evidence of recurrent disease.</a:t>
            </a:r>
          </a:p>
          <a:p>
            <a:endParaRPr lang="en-US" dirty="0"/>
          </a:p>
        </p:txBody>
      </p:sp>
    </p:spTree>
    <p:extLst>
      <p:ext uri="{BB962C8B-B14F-4D97-AF65-F5344CB8AC3E}">
        <p14:creationId xmlns:p14="http://schemas.microsoft.com/office/powerpoint/2010/main" val="343646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1618-ADE6-AA54-BB23-8D478CF8833B}"/>
              </a:ext>
            </a:extLst>
          </p:cNvPr>
          <p:cNvSpPr>
            <a:spLocks noGrp="1"/>
          </p:cNvSpPr>
          <p:nvPr>
            <p:ph type="title"/>
          </p:nvPr>
        </p:nvSpPr>
        <p:spPr/>
        <p:txBody>
          <a:bodyPr/>
          <a:lstStyle/>
          <a:p>
            <a:r>
              <a:rPr lang="en-US" dirty="0"/>
              <a:t>Follow-up</a:t>
            </a:r>
          </a:p>
        </p:txBody>
      </p:sp>
      <p:sp>
        <p:nvSpPr>
          <p:cNvPr id="3" name="Content Placeholder 2">
            <a:extLst>
              <a:ext uri="{FF2B5EF4-FFF2-40B4-BE49-F238E27FC236}">
                <a16:creationId xmlns:a16="http://schemas.microsoft.com/office/drawing/2014/main" id="{FA63D9E7-A56F-BAC6-EEE0-204C7503480F}"/>
              </a:ext>
            </a:extLst>
          </p:cNvPr>
          <p:cNvSpPr>
            <a:spLocks noGrp="1"/>
          </p:cNvSpPr>
          <p:nvPr>
            <p:ph sz="half" idx="1"/>
          </p:nvPr>
        </p:nvSpPr>
        <p:spPr>
          <a:xfrm>
            <a:off x="387179" y="1299190"/>
            <a:ext cx="11344573" cy="1233698"/>
          </a:xfrm>
        </p:spPr>
        <p:txBody>
          <a:bodyPr>
            <a:normAutofit/>
          </a:bodyPr>
          <a:lstStyle/>
          <a:p>
            <a:r>
              <a:rPr lang="en-US" dirty="0"/>
              <a:t>1 year post-ablation, MRI shows no evidence of recurrent disease and AFP remains normal.</a:t>
            </a:r>
          </a:p>
          <a:p>
            <a:pPr marL="0" indent="0">
              <a:buNone/>
            </a:pPr>
            <a:endParaRPr lang="en-US" dirty="0"/>
          </a:p>
        </p:txBody>
      </p:sp>
      <p:pic>
        <p:nvPicPr>
          <p:cNvPr id="4" name="Picture 3">
            <a:extLst>
              <a:ext uri="{FF2B5EF4-FFF2-40B4-BE49-F238E27FC236}">
                <a16:creationId xmlns:a16="http://schemas.microsoft.com/office/drawing/2014/main" id="{39FA20AA-D9BC-CE1A-060D-61F80501D242}"/>
              </a:ext>
            </a:extLst>
          </p:cNvPr>
          <p:cNvPicPr>
            <a:picLocks noChangeAspect="1"/>
          </p:cNvPicPr>
          <p:nvPr/>
        </p:nvPicPr>
        <p:blipFill>
          <a:blip r:embed="rId2"/>
          <a:srcRect l="5854" t="20748" r="1819" b="14695"/>
          <a:stretch/>
        </p:blipFill>
        <p:spPr>
          <a:xfrm>
            <a:off x="1593446" y="2268328"/>
            <a:ext cx="4502553" cy="3148314"/>
          </a:xfrm>
          <a:prstGeom prst="rect">
            <a:avLst/>
          </a:prstGeom>
        </p:spPr>
      </p:pic>
      <p:pic>
        <p:nvPicPr>
          <p:cNvPr id="5" name="Picture 4">
            <a:extLst>
              <a:ext uri="{FF2B5EF4-FFF2-40B4-BE49-F238E27FC236}">
                <a16:creationId xmlns:a16="http://schemas.microsoft.com/office/drawing/2014/main" id="{9F26DEC5-BBB0-368D-62B0-9F83FBB91787}"/>
              </a:ext>
            </a:extLst>
          </p:cNvPr>
          <p:cNvPicPr>
            <a:picLocks noChangeAspect="1"/>
          </p:cNvPicPr>
          <p:nvPr/>
        </p:nvPicPr>
        <p:blipFill>
          <a:blip r:embed="rId3"/>
          <a:srcRect l="4776" t="20228" b="15384"/>
          <a:stretch/>
        </p:blipFill>
        <p:spPr>
          <a:xfrm>
            <a:off x="6059465" y="2268328"/>
            <a:ext cx="4643887" cy="3140039"/>
          </a:xfrm>
          <a:prstGeom prst="rect">
            <a:avLst/>
          </a:prstGeom>
        </p:spPr>
      </p:pic>
      <p:sp>
        <p:nvSpPr>
          <p:cNvPr id="6" name="TextBox 5">
            <a:extLst>
              <a:ext uri="{FF2B5EF4-FFF2-40B4-BE49-F238E27FC236}">
                <a16:creationId xmlns:a16="http://schemas.microsoft.com/office/drawing/2014/main" id="{95AE8110-4DB9-0B7F-F2CE-1043EF60D1F6}"/>
              </a:ext>
            </a:extLst>
          </p:cNvPr>
          <p:cNvSpPr txBox="1"/>
          <p:nvPr/>
        </p:nvSpPr>
        <p:spPr>
          <a:xfrm>
            <a:off x="1700941" y="2348222"/>
            <a:ext cx="395830" cy="369332"/>
          </a:xfrm>
          <a:prstGeom prst="rect">
            <a:avLst/>
          </a:prstGeom>
          <a:noFill/>
        </p:spPr>
        <p:txBody>
          <a:bodyPr wrap="square" rtlCol="0">
            <a:spAutoFit/>
          </a:bodyPr>
          <a:lstStyle/>
          <a:p>
            <a:r>
              <a:rPr lang="en-US" dirty="0">
                <a:solidFill>
                  <a:schemeClr val="bg1"/>
                </a:solidFill>
              </a:rPr>
              <a:t>A</a:t>
            </a:r>
          </a:p>
        </p:txBody>
      </p:sp>
      <p:sp>
        <p:nvSpPr>
          <p:cNvPr id="7" name="TextBox 6">
            <a:extLst>
              <a:ext uri="{FF2B5EF4-FFF2-40B4-BE49-F238E27FC236}">
                <a16:creationId xmlns:a16="http://schemas.microsoft.com/office/drawing/2014/main" id="{9AD63B34-FDFC-FF60-6655-1019E0010167}"/>
              </a:ext>
            </a:extLst>
          </p:cNvPr>
          <p:cNvSpPr txBox="1"/>
          <p:nvPr/>
        </p:nvSpPr>
        <p:spPr>
          <a:xfrm>
            <a:off x="6166960" y="2348222"/>
            <a:ext cx="395830" cy="369332"/>
          </a:xfrm>
          <a:prstGeom prst="rect">
            <a:avLst/>
          </a:prstGeom>
          <a:noFill/>
        </p:spPr>
        <p:txBody>
          <a:bodyPr wrap="square" rtlCol="0">
            <a:spAutoFit/>
          </a:bodyPr>
          <a:lstStyle/>
          <a:p>
            <a:r>
              <a:rPr lang="en-US" dirty="0">
                <a:solidFill>
                  <a:schemeClr val="bg1"/>
                </a:solidFill>
              </a:rPr>
              <a:t>B</a:t>
            </a:r>
          </a:p>
        </p:txBody>
      </p:sp>
      <p:sp>
        <p:nvSpPr>
          <p:cNvPr id="8" name="TextBox 7">
            <a:extLst>
              <a:ext uri="{FF2B5EF4-FFF2-40B4-BE49-F238E27FC236}">
                <a16:creationId xmlns:a16="http://schemas.microsoft.com/office/drawing/2014/main" id="{2554FC50-F6CE-5533-5AC0-BBB3D254CE4F}"/>
              </a:ext>
            </a:extLst>
          </p:cNvPr>
          <p:cNvSpPr txBox="1"/>
          <p:nvPr/>
        </p:nvSpPr>
        <p:spPr>
          <a:xfrm>
            <a:off x="1559352" y="5558810"/>
            <a:ext cx="9144000" cy="461665"/>
          </a:xfrm>
          <a:prstGeom prst="rect">
            <a:avLst/>
          </a:prstGeom>
          <a:noFill/>
        </p:spPr>
        <p:txBody>
          <a:bodyPr wrap="square" rtlCol="0">
            <a:spAutoFit/>
          </a:bodyPr>
          <a:lstStyle/>
          <a:p>
            <a:r>
              <a:rPr lang="en-US" sz="1200" b="1" i="1" dirty="0"/>
              <a:t>Fig. 4 – MRI with contrast demonstrates expected post-ablative changes with no enhancement on arterial (A) or venous (B) phases to indicate recurrent disease.</a:t>
            </a:r>
          </a:p>
        </p:txBody>
      </p:sp>
    </p:spTree>
    <p:extLst>
      <p:ext uri="{BB962C8B-B14F-4D97-AF65-F5344CB8AC3E}">
        <p14:creationId xmlns:p14="http://schemas.microsoft.com/office/powerpoint/2010/main" val="49871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C834-1C8E-2FC7-2AAA-7700FB733055}"/>
              </a:ext>
            </a:extLst>
          </p:cNvPr>
          <p:cNvSpPr>
            <a:spLocks noGrp="1"/>
          </p:cNvSpPr>
          <p:nvPr>
            <p:ph type="title"/>
          </p:nvPr>
        </p:nvSpPr>
        <p:spPr/>
        <p:txBody>
          <a:bodyPr/>
          <a:lstStyle/>
          <a:p>
            <a:r>
              <a:rPr lang="en-US" dirty="0"/>
              <a:t>Discussion</a:t>
            </a:r>
          </a:p>
        </p:txBody>
      </p:sp>
      <p:sp>
        <p:nvSpPr>
          <p:cNvPr id="4" name="Content Placeholder 3">
            <a:extLst>
              <a:ext uri="{FF2B5EF4-FFF2-40B4-BE49-F238E27FC236}">
                <a16:creationId xmlns:a16="http://schemas.microsoft.com/office/drawing/2014/main" id="{91558D35-B075-91F7-55FB-7F9D9FD62B78}"/>
              </a:ext>
            </a:extLst>
          </p:cNvPr>
          <p:cNvSpPr>
            <a:spLocks noGrp="1"/>
          </p:cNvSpPr>
          <p:nvPr>
            <p:ph sz="half" idx="2"/>
          </p:nvPr>
        </p:nvSpPr>
        <p:spPr>
          <a:xfrm>
            <a:off x="387178" y="1709737"/>
            <a:ext cx="11106830" cy="3438525"/>
          </a:xfrm>
        </p:spPr>
        <p:txBody>
          <a:bodyPr>
            <a:normAutofit lnSpcReduction="10000"/>
          </a:bodyPr>
          <a:lstStyle/>
          <a:p>
            <a:r>
              <a:rPr lang="en-US" dirty="0"/>
              <a:t>Microwave ablation is a viable treatment alternative with curative potential in patients with PRETEXT I hepatoblastoma that are poor surgical candidates. </a:t>
            </a:r>
          </a:p>
          <a:p>
            <a:r>
              <a:rPr lang="en-US" dirty="0"/>
              <a:t>Interventional oncologic therapies, particularly TACE/TARE with or without follow up ablation, have been used in select settings with promising results. </a:t>
            </a:r>
            <a:r>
              <a:rPr lang="en-US" baseline="30000" dirty="0"/>
              <a:t>5-7</a:t>
            </a:r>
          </a:p>
          <a:p>
            <a:r>
              <a:rPr lang="en-US" dirty="0"/>
              <a:t>This case highlights a growing role for interventional oncologic therapy in the treatment of pediatric liver tumors. Further research is needed to evaluate efficacy and identify appropriate candidates.</a:t>
            </a:r>
          </a:p>
          <a:p>
            <a:endParaRPr lang="en-US" dirty="0"/>
          </a:p>
        </p:txBody>
      </p:sp>
    </p:spTree>
    <p:extLst>
      <p:ext uri="{BB962C8B-B14F-4D97-AF65-F5344CB8AC3E}">
        <p14:creationId xmlns:p14="http://schemas.microsoft.com/office/powerpoint/2010/main" val="2960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1618-ADE6-AA54-BB23-8D478CF8833B}"/>
              </a:ext>
            </a:extLst>
          </p:cNvPr>
          <p:cNvSpPr>
            <a:spLocks noGrp="1"/>
          </p:cNvSpPr>
          <p:nvPr>
            <p:ph type="title"/>
          </p:nvPr>
        </p:nvSpPr>
        <p:spPr/>
        <p:txBody>
          <a:bodyPr/>
          <a:lstStyle/>
          <a:p>
            <a:r>
              <a:rPr lang="en-US"/>
              <a:t>References</a:t>
            </a:r>
            <a:endParaRPr lang="en-US" dirty="0"/>
          </a:p>
        </p:txBody>
      </p:sp>
      <p:sp>
        <p:nvSpPr>
          <p:cNvPr id="3" name="Content Placeholder 2">
            <a:extLst>
              <a:ext uri="{FF2B5EF4-FFF2-40B4-BE49-F238E27FC236}">
                <a16:creationId xmlns:a16="http://schemas.microsoft.com/office/drawing/2014/main" id="{FA63D9E7-A56F-BAC6-EEE0-204C7503480F}"/>
              </a:ext>
            </a:extLst>
          </p:cNvPr>
          <p:cNvSpPr>
            <a:spLocks noGrp="1"/>
          </p:cNvSpPr>
          <p:nvPr>
            <p:ph sz="half" idx="1"/>
          </p:nvPr>
        </p:nvSpPr>
        <p:spPr>
          <a:xfrm>
            <a:off x="387179" y="1655806"/>
            <a:ext cx="11344573" cy="4287794"/>
          </a:xfrm>
        </p:spPr>
        <p:txBody>
          <a:bodyPr>
            <a:normAutofit fontScale="55000" lnSpcReduction="20000"/>
          </a:bodyPr>
          <a:lstStyle/>
          <a:p>
            <a:pPr marL="457200" indent="-457200" algn="l">
              <a:buAutoNum type="arabicParenR"/>
            </a:pPr>
            <a:r>
              <a:rPr lang="en-US" dirty="0">
                <a:solidFill>
                  <a:srgbClr val="000000"/>
                </a:solidFill>
                <a:latin typeface="Calibri" panose="020F0502020204030204" pitchFamily="34" charset="0"/>
              </a:rPr>
              <a:t>R</a:t>
            </a:r>
            <a:r>
              <a:rPr lang="en-US" b="0" i="0" dirty="0">
                <a:solidFill>
                  <a:srgbClr val="000000"/>
                </a:solidFill>
                <a:effectLst/>
                <a:latin typeface="Calibri" panose="020F0502020204030204" pitchFamily="34" charset="0"/>
              </a:rPr>
              <a:t>anganathan, S., Lopez-</a:t>
            </a:r>
            <a:r>
              <a:rPr lang="en-US" b="0" i="0" dirty="0" err="1">
                <a:solidFill>
                  <a:srgbClr val="000000"/>
                </a:solidFill>
                <a:effectLst/>
                <a:latin typeface="Calibri" panose="020F0502020204030204" pitchFamily="34" charset="0"/>
              </a:rPr>
              <a:t>Terrada</a:t>
            </a:r>
            <a:r>
              <a:rPr lang="en-US" b="0" i="0" dirty="0">
                <a:solidFill>
                  <a:srgbClr val="000000"/>
                </a:solidFill>
                <a:effectLst/>
                <a:latin typeface="Calibri" panose="020F0502020204030204" pitchFamily="34" charset="0"/>
              </a:rPr>
              <a:t>, D., &amp; </a:t>
            </a:r>
            <a:r>
              <a:rPr lang="en-US" b="0" i="0" dirty="0" err="1">
                <a:solidFill>
                  <a:srgbClr val="000000"/>
                </a:solidFill>
                <a:effectLst/>
                <a:latin typeface="Calibri" panose="020F0502020204030204" pitchFamily="34" charset="0"/>
              </a:rPr>
              <a:t>Alaggio</a:t>
            </a:r>
            <a:r>
              <a:rPr lang="en-US" b="0" i="0" dirty="0">
                <a:solidFill>
                  <a:srgbClr val="000000"/>
                </a:solidFill>
                <a:effectLst/>
                <a:latin typeface="Calibri" panose="020F0502020204030204" pitchFamily="34" charset="0"/>
              </a:rPr>
              <a:t>, R. (2020). Hepatoblastoma and Pediatric Hepatocellular Carcinoma: An Update. </a:t>
            </a:r>
            <a:r>
              <a:rPr lang="en-US" b="0" i="1" dirty="0">
                <a:solidFill>
                  <a:srgbClr val="000000"/>
                </a:solidFill>
                <a:effectLst/>
                <a:latin typeface="Calibri" panose="020F0502020204030204" pitchFamily="34" charset="0"/>
              </a:rPr>
              <a:t>Pediatric and Developmental Pathology: The Official Journal of the Society for Pediatric Pathology and the </a:t>
            </a:r>
            <a:r>
              <a:rPr lang="en-US" b="0" i="1" dirty="0" err="1">
                <a:solidFill>
                  <a:srgbClr val="000000"/>
                </a:solidFill>
                <a:effectLst/>
                <a:latin typeface="Calibri" panose="020F0502020204030204" pitchFamily="34" charset="0"/>
              </a:rPr>
              <a:t>Paediatric</a:t>
            </a:r>
            <a:r>
              <a:rPr lang="en-US" b="0" i="1" dirty="0">
                <a:solidFill>
                  <a:srgbClr val="000000"/>
                </a:solidFill>
                <a:effectLst/>
                <a:latin typeface="Calibri" panose="020F0502020204030204" pitchFamily="34" charset="0"/>
              </a:rPr>
              <a:t> Pathology Society</a:t>
            </a:r>
            <a:r>
              <a:rPr lang="en-US" b="0" i="0" dirty="0">
                <a:solidFill>
                  <a:srgbClr val="000000"/>
                </a:solidFill>
                <a:effectLst/>
                <a:latin typeface="Calibri" panose="020F0502020204030204" pitchFamily="34" charset="0"/>
              </a:rPr>
              <a:t>, </a:t>
            </a:r>
            <a:r>
              <a:rPr lang="en-US" b="0" i="1" dirty="0">
                <a:solidFill>
                  <a:srgbClr val="000000"/>
                </a:solidFill>
                <a:effectLst/>
                <a:latin typeface="Calibri" panose="020F0502020204030204" pitchFamily="34" charset="0"/>
              </a:rPr>
              <a:t>23</a:t>
            </a:r>
            <a:r>
              <a:rPr lang="en-US" b="0" i="0" dirty="0">
                <a:solidFill>
                  <a:srgbClr val="000000"/>
                </a:solidFill>
                <a:effectLst/>
                <a:latin typeface="Calibri" panose="020F0502020204030204" pitchFamily="34" charset="0"/>
              </a:rPr>
              <a:t>(2), 79–95. https://doi.org/10.1177/1093526619875228</a:t>
            </a:r>
            <a:endParaRPr lang="en-US" dirty="0">
              <a:solidFill>
                <a:srgbClr val="000000"/>
              </a:solidFill>
              <a:latin typeface="Calibri" panose="020F0502020204030204" pitchFamily="34" charset="0"/>
            </a:endParaRPr>
          </a:p>
          <a:p>
            <a:pPr marL="457200" indent="-457200" algn="l">
              <a:buAutoNum type="arabicParenR"/>
            </a:pPr>
            <a:r>
              <a:rPr lang="en-US" b="0" i="0" dirty="0" err="1">
                <a:solidFill>
                  <a:srgbClr val="000000"/>
                </a:solidFill>
                <a:effectLst/>
                <a:latin typeface="Calibri" panose="020F0502020204030204" pitchFamily="34" charset="0"/>
              </a:rPr>
              <a:t>Musick</a:t>
            </a:r>
            <a:r>
              <a:rPr lang="en-US" b="0" i="0" dirty="0">
                <a:solidFill>
                  <a:srgbClr val="000000"/>
                </a:solidFill>
                <a:effectLst/>
                <a:latin typeface="Calibri" panose="020F0502020204030204" pitchFamily="34" charset="0"/>
              </a:rPr>
              <a:t>, S. R., Smith, M., </a:t>
            </a:r>
            <a:r>
              <a:rPr lang="en-US" b="0" i="0" dirty="0" err="1">
                <a:solidFill>
                  <a:srgbClr val="000000"/>
                </a:solidFill>
                <a:effectLst/>
                <a:latin typeface="Calibri" panose="020F0502020204030204" pitchFamily="34" charset="0"/>
              </a:rPr>
              <a:t>Rouster</a:t>
            </a:r>
            <a:r>
              <a:rPr lang="en-US" b="0" i="0" dirty="0">
                <a:solidFill>
                  <a:srgbClr val="000000"/>
                </a:solidFill>
                <a:effectLst/>
                <a:latin typeface="Calibri" panose="020F0502020204030204" pitchFamily="34" charset="0"/>
              </a:rPr>
              <a:t>, A. S., &amp; </a:t>
            </a:r>
            <a:r>
              <a:rPr lang="en-US" b="0" i="0" dirty="0" err="1">
                <a:solidFill>
                  <a:srgbClr val="000000"/>
                </a:solidFill>
                <a:effectLst/>
                <a:latin typeface="Calibri" panose="020F0502020204030204" pitchFamily="34" charset="0"/>
              </a:rPr>
              <a:t>Babiker</a:t>
            </a:r>
            <a:r>
              <a:rPr lang="en-US" b="0" i="0" dirty="0">
                <a:solidFill>
                  <a:srgbClr val="000000"/>
                </a:solidFill>
                <a:effectLst/>
                <a:latin typeface="Calibri" panose="020F0502020204030204" pitchFamily="34" charset="0"/>
              </a:rPr>
              <a:t>, H. M. (2021). </a:t>
            </a:r>
            <a:r>
              <a:rPr lang="en-US" b="0" i="1" dirty="0">
                <a:solidFill>
                  <a:srgbClr val="000000"/>
                </a:solidFill>
                <a:effectLst/>
                <a:latin typeface="Calibri" panose="020F0502020204030204" pitchFamily="34" charset="0"/>
              </a:rPr>
              <a:t>Hepatoblastoma</a:t>
            </a:r>
            <a:r>
              <a:rPr lang="en-US" b="0" i="0" dirty="0">
                <a:solidFill>
                  <a:srgbClr val="000000"/>
                </a:solidFill>
                <a:effectLst/>
                <a:latin typeface="Calibri" panose="020F0502020204030204" pitchFamily="34" charset="0"/>
              </a:rPr>
              <a:t>. PubMed; </a:t>
            </a:r>
            <a:r>
              <a:rPr lang="en-US" b="0" i="0" dirty="0" err="1">
                <a:solidFill>
                  <a:srgbClr val="000000"/>
                </a:solidFill>
                <a:effectLst/>
                <a:latin typeface="Calibri" panose="020F0502020204030204" pitchFamily="34" charset="0"/>
              </a:rPr>
              <a:t>StatPearls</a:t>
            </a:r>
            <a:r>
              <a:rPr lang="en-US" b="0" i="0" dirty="0">
                <a:solidFill>
                  <a:srgbClr val="000000"/>
                </a:solidFill>
                <a:effectLst/>
                <a:latin typeface="Calibri" panose="020F0502020204030204" pitchFamily="34" charset="0"/>
              </a:rPr>
              <a:t> Publishing. https://www.ncbi.nlm.nih.gov/books/NBK534795/</a:t>
            </a:r>
            <a:endParaRPr lang="en-US" dirty="0">
              <a:solidFill>
                <a:srgbClr val="000000"/>
              </a:solidFill>
              <a:latin typeface="Calibri" panose="020F0502020204030204" pitchFamily="34" charset="0"/>
            </a:endParaRPr>
          </a:p>
          <a:p>
            <a:pPr marL="457200" indent="-457200" algn="l">
              <a:buAutoNum type="arabicParenR"/>
            </a:pPr>
            <a:r>
              <a:rPr lang="en-US" b="0" i="0" dirty="0">
                <a:solidFill>
                  <a:srgbClr val="000000"/>
                </a:solidFill>
                <a:effectLst/>
                <a:latin typeface="Calibri" panose="020F0502020204030204" pitchFamily="34" charset="0"/>
              </a:rPr>
              <a:t>Meyers, A. B., </a:t>
            </a:r>
            <a:r>
              <a:rPr lang="en-US" b="0" i="0" dirty="0" err="1">
                <a:solidFill>
                  <a:srgbClr val="000000"/>
                </a:solidFill>
                <a:effectLst/>
                <a:latin typeface="Calibri" panose="020F0502020204030204" pitchFamily="34" charset="0"/>
              </a:rPr>
              <a:t>Towbin</a:t>
            </a:r>
            <a:r>
              <a:rPr lang="en-US" b="0" i="0" dirty="0">
                <a:solidFill>
                  <a:srgbClr val="000000"/>
                </a:solidFill>
                <a:effectLst/>
                <a:latin typeface="Calibri" panose="020F0502020204030204" pitchFamily="34" charset="0"/>
              </a:rPr>
              <a:t>, A. J., Serai, S., Geller, J. I., &amp; </a:t>
            </a:r>
            <a:r>
              <a:rPr lang="en-US" b="0" i="0" dirty="0" err="1">
                <a:solidFill>
                  <a:srgbClr val="000000"/>
                </a:solidFill>
                <a:effectLst/>
                <a:latin typeface="Calibri" panose="020F0502020204030204" pitchFamily="34" charset="0"/>
              </a:rPr>
              <a:t>Podberesky</a:t>
            </a:r>
            <a:r>
              <a:rPr lang="en-US" b="0" i="0" dirty="0">
                <a:solidFill>
                  <a:srgbClr val="000000"/>
                </a:solidFill>
                <a:effectLst/>
                <a:latin typeface="Calibri" panose="020F0502020204030204" pitchFamily="34" charset="0"/>
              </a:rPr>
              <a:t>, D. J. (2011). Characterization of pediatric liver lesions with </a:t>
            </a:r>
            <a:r>
              <a:rPr lang="en-US" b="0" i="0" dirty="0" err="1">
                <a:solidFill>
                  <a:srgbClr val="000000"/>
                </a:solidFill>
                <a:effectLst/>
                <a:latin typeface="Calibri" panose="020F0502020204030204" pitchFamily="34" charset="0"/>
              </a:rPr>
              <a:t>gadoxetate</a:t>
            </a:r>
            <a:r>
              <a:rPr lang="en-US" b="0" i="0" dirty="0">
                <a:solidFill>
                  <a:srgbClr val="000000"/>
                </a:solidFill>
                <a:effectLst/>
                <a:latin typeface="Calibri" panose="020F0502020204030204" pitchFamily="34" charset="0"/>
              </a:rPr>
              <a:t> disodium. </a:t>
            </a:r>
            <a:r>
              <a:rPr lang="en-US" b="0" i="1" dirty="0">
                <a:solidFill>
                  <a:srgbClr val="000000"/>
                </a:solidFill>
                <a:effectLst/>
                <a:latin typeface="Calibri" panose="020F0502020204030204" pitchFamily="34" charset="0"/>
              </a:rPr>
              <a:t>Pediatric Radiology</a:t>
            </a:r>
            <a:r>
              <a:rPr lang="en-US" b="0" i="0" dirty="0">
                <a:solidFill>
                  <a:srgbClr val="000000"/>
                </a:solidFill>
                <a:effectLst/>
                <a:latin typeface="Calibri" panose="020F0502020204030204" pitchFamily="34" charset="0"/>
              </a:rPr>
              <a:t>, </a:t>
            </a:r>
            <a:r>
              <a:rPr lang="en-US" b="0" i="1" dirty="0">
                <a:solidFill>
                  <a:srgbClr val="000000"/>
                </a:solidFill>
                <a:effectLst/>
                <a:latin typeface="Calibri" panose="020F0502020204030204" pitchFamily="34" charset="0"/>
              </a:rPr>
              <a:t>41</a:t>
            </a:r>
            <a:r>
              <a:rPr lang="en-US" b="0" i="0" dirty="0">
                <a:solidFill>
                  <a:srgbClr val="000000"/>
                </a:solidFill>
                <a:effectLst/>
                <a:latin typeface="Calibri" panose="020F0502020204030204" pitchFamily="34" charset="0"/>
              </a:rPr>
              <a:t>(9), 1183–1197. https://doi.org/10.1007/s00247-011-2148-6</a:t>
            </a:r>
            <a:endParaRPr lang="en-US" dirty="0">
              <a:solidFill>
                <a:srgbClr val="000000"/>
              </a:solidFill>
              <a:latin typeface="Calibri" panose="020F0502020204030204" pitchFamily="34" charset="0"/>
            </a:endParaRPr>
          </a:p>
          <a:p>
            <a:pPr marL="457200" indent="-457200" algn="l">
              <a:buAutoNum type="arabicParenR"/>
            </a:pPr>
            <a:r>
              <a:rPr lang="en-US" b="0" i="0" dirty="0" err="1">
                <a:solidFill>
                  <a:srgbClr val="000000"/>
                </a:solidFill>
                <a:effectLst/>
                <a:latin typeface="Calibri" panose="020F0502020204030204" pitchFamily="34" charset="0"/>
              </a:rPr>
              <a:t>Towbin</a:t>
            </a:r>
            <a:r>
              <a:rPr lang="en-US" b="0" i="0" dirty="0">
                <a:solidFill>
                  <a:srgbClr val="000000"/>
                </a:solidFill>
                <a:effectLst/>
                <a:latin typeface="Calibri" panose="020F0502020204030204" pitchFamily="34" charset="0"/>
              </a:rPr>
              <a:t>, A. J., Meyers, R. L., Woodley, H., Miyazaki, O., Weldon, C. B., Morland, B., </a:t>
            </a:r>
            <a:r>
              <a:rPr lang="en-US" b="0" i="0" dirty="0" err="1">
                <a:solidFill>
                  <a:srgbClr val="000000"/>
                </a:solidFill>
                <a:effectLst/>
                <a:latin typeface="Calibri" panose="020F0502020204030204" pitchFamily="34" charset="0"/>
              </a:rPr>
              <a:t>Hiyama</a:t>
            </a:r>
            <a:r>
              <a:rPr lang="en-US" b="0" i="0" dirty="0">
                <a:solidFill>
                  <a:srgbClr val="000000"/>
                </a:solidFill>
                <a:effectLst/>
                <a:latin typeface="Calibri" panose="020F0502020204030204" pitchFamily="34" charset="0"/>
              </a:rPr>
              <a:t>, E., </a:t>
            </a:r>
            <a:r>
              <a:rPr lang="en-US" b="0" i="0" dirty="0" err="1">
                <a:solidFill>
                  <a:srgbClr val="000000"/>
                </a:solidFill>
                <a:effectLst/>
                <a:latin typeface="Calibri" panose="020F0502020204030204" pitchFamily="34" charset="0"/>
              </a:rPr>
              <a:t>Czauderna</a:t>
            </a:r>
            <a:r>
              <a:rPr lang="en-US" b="0" i="0" dirty="0">
                <a:solidFill>
                  <a:srgbClr val="000000"/>
                </a:solidFill>
                <a:effectLst/>
                <a:latin typeface="Calibri" panose="020F0502020204030204" pitchFamily="34" charset="0"/>
              </a:rPr>
              <a:t>, P., Roebuck, D. J., &amp; Tiao, G. M. (2018). 2017 PRETEXT: radiologic staging system for primary hepatic malignancies of childhood revised for the </a:t>
            </a:r>
            <a:r>
              <a:rPr lang="en-US" b="0" i="0" dirty="0" err="1">
                <a:solidFill>
                  <a:srgbClr val="000000"/>
                </a:solidFill>
                <a:effectLst/>
                <a:latin typeface="Calibri" panose="020F0502020204030204" pitchFamily="34" charset="0"/>
              </a:rPr>
              <a:t>Paediatric</a:t>
            </a:r>
            <a:r>
              <a:rPr lang="en-US" b="0" i="0" dirty="0">
                <a:solidFill>
                  <a:srgbClr val="000000"/>
                </a:solidFill>
                <a:effectLst/>
                <a:latin typeface="Calibri" panose="020F0502020204030204" pitchFamily="34" charset="0"/>
              </a:rPr>
              <a:t> Hepatic International </a:t>
            </a:r>
            <a:r>
              <a:rPr lang="en-US" b="0" i="0" dirty="0" err="1">
                <a:solidFill>
                  <a:srgbClr val="000000"/>
                </a:solidFill>
                <a:effectLst/>
                <a:latin typeface="Calibri" panose="020F0502020204030204" pitchFamily="34" charset="0"/>
              </a:rPr>
              <a:t>Tumour</a:t>
            </a:r>
            <a:r>
              <a:rPr lang="en-US" b="0" i="0" dirty="0">
                <a:solidFill>
                  <a:srgbClr val="000000"/>
                </a:solidFill>
                <a:effectLst/>
                <a:latin typeface="Calibri" panose="020F0502020204030204" pitchFamily="34" charset="0"/>
              </a:rPr>
              <a:t> Trial (PHITT). </a:t>
            </a:r>
            <a:r>
              <a:rPr lang="en-US" b="0" i="1" dirty="0">
                <a:solidFill>
                  <a:srgbClr val="000000"/>
                </a:solidFill>
                <a:effectLst/>
                <a:latin typeface="Calibri" panose="020F0502020204030204" pitchFamily="34" charset="0"/>
              </a:rPr>
              <a:t>Pediatric Radiology</a:t>
            </a:r>
            <a:r>
              <a:rPr lang="en-US" b="0" i="0" dirty="0">
                <a:solidFill>
                  <a:srgbClr val="000000"/>
                </a:solidFill>
                <a:effectLst/>
                <a:latin typeface="Calibri" panose="020F0502020204030204" pitchFamily="34" charset="0"/>
              </a:rPr>
              <a:t>, </a:t>
            </a:r>
            <a:r>
              <a:rPr lang="en-US" b="0" i="1" dirty="0">
                <a:solidFill>
                  <a:srgbClr val="000000"/>
                </a:solidFill>
                <a:effectLst/>
                <a:latin typeface="Calibri" panose="020F0502020204030204" pitchFamily="34" charset="0"/>
              </a:rPr>
              <a:t>48</a:t>
            </a:r>
            <a:r>
              <a:rPr lang="en-US" b="0" i="0" dirty="0">
                <a:solidFill>
                  <a:srgbClr val="000000"/>
                </a:solidFill>
                <a:effectLst/>
                <a:latin typeface="Calibri" panose="020F0502020204030204" pitchFamily="34" charset="0"/>
              </a:rPr>
              <a:t>(4), 536–554. https://doi.org/10.1007/s00247-018-4078-z</a:t>
            </a:r>
            <a:endParaRPr lang="en-US" dirty="0">
              <a:solidFill>
                <a:srgbClr val="000000"/>
              </a:solidFill>
              <a:latin typeface="Calibri" panose="020F0502020204030204" pitchFamily="34" charset="0"/>
            </a:endParaRPr>
          </a:p>
          <a:p>
            <a:pPr marL="457200" indent="-457200" algn="l">
              <a:buAutoNum type="arabicParenR"/>
            </a:pPr>
            <a:r>
              <a:rPr lang="en-US" b="0" i="0" dirty="0">
                <a:solidFill>
                  <a:srgbClr val="000000"/>
                </a:solidFill>
                <a:effectLst/>
                <a:latin typeface="Calibri" panose="020F0502020204030204" pitchFamily="34" charset="0"/>
              </a:rPr>
              <a:t>Matthew Hawkins, C., </a:t>
            </a:r>
            <a:r>
              <a:rPr lang="en-US" b="0" i="0" dirty="0" err="1">
                <a:solidFill>
                  <a:srgbClr val="000000"/>
                </a:solidFill>
                <a:effectLst/>
                <a:latin typeface="Calibri" panose="020F0502020204030204" pitchFamily="34" charset="0"/>
              </a:rPr>
              <a:t>Towbin</a:t>
            </a:r>
            <a:r>
              <a:rPr lang="en-US" b="0" i="0" dirty="0">
                <a:solidFill>
                  <a:srgbClr val="000000"/>
                </a:solidFill>
                <a:effectLst/>
                <a:latin typeface="Calibri" panose="020F0502020204030204" pitchFamily="34" charset="0"/>
              </a:rPr>
              <a:t>, A. J., Roebuck, D. J., Monroe, E. J., Gill, A. E., Thakor, A. S., </a:t>
            </a:r>
            <a:r>
              <a:rPr lang="en-US" b="0" i="0" dirty="0" err="1">
                <a:solidFill>
                  <a:srgbClr val="000000"/>
                </a:solidFill>
                <a:effectLst/>
                <a:latin typeface="Calibri" panose="020F0502020204030204" pitchFamily="34" charset="0"/>
              </a:rPr>
              <a:t>Towbin</a:t>
            </a:r>
            <a:r>
              <a:rPr lang="en-US" b="0" i="0" dirty="0">
                <a:solidFill>
                  <a:srgbClr val="000000"/>
                </a:solidFill>
                <a:effectLst/>
                <a:latin typeface="Calibri" panose="020F0502020204030204" pitchFamily="34" charset="0"/>
              </a:rPr>
              <a:t>, R. B., Cahill, A. M., &amp; Lungren, M. P. (2018). Role of interventional radiology in managing pediatric liver tumors. </a:t>
            </a:r>
            <a:r>
              <a:rPr lang="en-US" b="0" i="1" dirty="0">
                <a:solidFill>
                  <a:srgbClr val="000000"/>
                </a:solidFill>
                <a:effectLst/>
                <a:latin typeface="Calibri" panose="020F0502020204030204" pitchFamily="34" charset="0"/>
              </a:rPr>
              <a:t>Pediatric Radiology</a:t>
            </a:r>
            <a:r>
              <a:rPr lang="en-US" b="0" i="0" dirty="0">
                <a:solidFill>
                  <a:srgbClr val="000000"/>
                </a:solidFill>
                <a:effectLst/>
                <a:latin typeface="Calibri" panose="020F0502020204030204" pitchFamily="34" charset="0"/>
              </a:rPr>
              <a:t>, </a:t>
            </a:r>
            <a:r>
              <a:rPr lang="en-US" b="0" i="1" dirty="0">
                <a:solidFill>
                  <a:srgbClr val="000000"/>
                </a:solidFill>
                <a:effectLst/>
                <a:latin typeface="Calibri" panose="020F0502020204030204" pitchFamily="34" charset="0"/>
              </a:rPr>
              <a:t>48</a:t>
            </a:r>
            <a:r>
              <a:rPr lang="en-US" b="0" i="0" dirty="0">
                <a:solidFill>
                  <a:srgbClr val="000000"/>
                </a:solidFill>
                <a:effectLst/>
                <a:latin typeface="Calibri" panose="020F0502020204030204" pitchFamily="34" charset="0"/>
              </a:rPr>
              <a:t>(4), 565–580. https://doi.org/10.1007/s00247-018-4072-5</a:t>
            </a:r>
            <a:endParaRPr lang="en-US" dirty="0">
              <a:solidFill>
                <a:srgbClr val="000000"/>
              </a:solidFill>
              <a:latin typeface="Calibri" panose="020F0502020204030204" pitchFamily="34" charset="0"/>
            </a:endParaRPr>
          </a:p>
          <a:p>
            <a:pPr marL="457200" indent="-457200" algn="l">
              <a:buAutoNum type="arabicParenR"/>
            </a:pPr>
            <a:r>
              <a:rPr lang="en-US" b="0" i="0" dirty="0" err="1">
                <a:solidFill>
                  <a:srgbClr val="000000"/>
                </a:solidFill>
                <a:effectLst/>
                <a:latin typeface="Calibri" panose="020F0502020204030204" pitchFamily="34" charset="0"/>
              </a:rPr>
              <a:t>Xianliang</a:t>
            </a:r>
            <a:r>
              <a:rPr lang="en-US" b="0" i="0" dirty="0">
                <a:solidFill>
                  <a:srgbClr val="000000"/>
                </a:solidFill>
                <a:effectLst/>
                <a:latin typeface="Calibri" panose="020F0502020204030204" pitchFamily="34" charset="0"/>
              </a:rPr>
              <a:t>, H., </a:t>
            </a:r>
            <a:r>
              <a:rPr lang="en-US" b="0" i="0" dirty="0" err="1">
                <a:solidFill>
                  <a:srgbClr val="000000"/>
                </a:solidFill>
                <a:effectLst/>
                <a:latin typeface="Calibri" panose="020F0502020204030204" pitchFamily="34" charset="0"/>
              </a:rPr>
              <a:t>Jianhong</a:t>
            </a:r>
            <a:r>
              <a:rPr lang="en-US" b="0" i="0" dirty="0">
                <a:solidFill>
                  <a:srgbClr val="000000"/>
                </a:solidFill>
                <a:effectLst/>
                <a:latin typeface="Calibri" panose="020F0502020204030204" pitchFamily="34" charset="0"/>
              </a:rPr>
              <a:t>, L., </a:t>
            </a:r>
            <a:r>
              <a:rPr lang="en-US" b="0" i="0" dirty="0" err="1">
                <a:solidFill>
                  <a:srgbClr val="000000"/>
                </a:solidFill>
                <a:effectLst/>
                <a:latin typeface="Calibri" panose="020F0502020204030204" pitchFamily="34" charset="0"/>
              </a:rPr>
              <a:t>Xuewu</a:t>
            </a:r>
            <a:r>
              <a:rPr lang="en-US" b="0" i="0" dirty="0">
                <a:solidFill>
                  <a:srgbClr val="000000"/>
                </a:solidFill>
                <a:effectLst/>
                <a:latin typeface="Calibri" panose="020F0502020204030204" pitchFamily="34" charset="0"/>
              </a:rPr>
              <a:t>, J., &amp; </a:t>
            </a:r>
            <a:r>
              <a:rPr lang="en-US" b="0" i="0" dirty="0" err="1">
                <a:solidFill>
                  <a:srgbClr val="000000"/>
                </a:solidFill>
                <a:effectLst/>
                <a:latin typeface="Calibri" panose="020F0502020204030204" pitchFamily="34" charset="0"/>
              </a:rPr>
              <a:t>Zhongxian</a:t>
            </a:r>
            <a:r>
              <a:rPr lang="en-US" b="0" i="0" dirty="0">
                <a:solidFill>
                  <a:srgbClr val="000000"/>
                </a:solidFill>
                <a:effectLst/>
                <a:latin typeface="Calibri" panose="020F0502020204030204" pitchFamily="34" charset="0"/>
              </a:rPr>
              <a:t>, C. (2004). Cure of hepatoblastoma with transcatheter arterial chemoembolization. </a:t>
            </a:r>
            <a:r>
              <a:rPr lang="en-US" b="0" i="1" dirty="0">
                <a:solidFill>
                  <a:srgbClr val="000000"/>
                </a:solidFill>
                <a:effectLst/>
                <a:latin typeface="Calibri" panose="020F0502020204030204" pitchFamily="34" charset="0"/>
              </a:rPr>
              <a:t>Journal of Pediatric Hematology/Oncology</a:t>
            </a:r>
            <a:r>
              <a:rPr lang="en-US" b="0" i="0" dirty="0">
                <a:solidFill>
                  <a:srgbClr val="000000"/>
                </a:solidFill>
                <a:effectLst/>
                <a:latin typeface="Calibri" panose="020F0502020204030204" pitchFamily="34" charset="0"/>
              </a:rPr>
              <a:t>, </a:t>
            </a:r>
            <a:r>
              <a:rPr lang="en-US" b="0" i="1" dirty="0">
                <a:solidFill>
                  <a:srgbClr val="000000"/>
                </a:solidFill>
                <a:effectLst/>
                <a:latin typeface="Calibri" panose="020F0502020204030204" pitchFamily="34" charset="0"/>
              </a:rPr>
              <a:t>26</a:t>
            </a:r>
            <a:r>
              <a:rPr lang="en-US" b="0" i="0" dirty="0">
                <a:solidFill>
                  <a:srgbClr val="000000"/>
                </a:solidFill>
                <a:effectLst/>
                <a:latin typeface="Calibri" panose="020F0502020204030204" pitchFamily="34" charset="0"/>
              </a:rPr>
              <a:t>(1), 60–63. https://doi.org/10.1097/00043426-200401000-00018</a:t>
            </a:r>
            <a:endParaRPr lang="en-US" dirty="0">
              <a:solidFill>
                <a:srgbClr val="000000"/>
              </a:solidFill>
              <a:latin typeface="Calibri" panose="020F0502020204030204" pitchFamily="34" charset="0"/>
            </a:endParaRPr>
          </a:p>
          <a:p>
            <a:pPr marL="457200" indent="-457200" algn="l">
              <a:buAutoNum type="arabicParenR"/>
            </a:pPr>
            <a:r>
              <a:rPr lang="en-US" b="0" i="0" dirty="0" err="1">
                <a:solidFill>
                  <a:srgbClr val="000000"/>
                </a:solidFill>
                <a:effectLst/>
                <a:latin typeface="Calibri" panose="020F0502020204030204" pitchFamily="34" charset="0"/>
              </a:rPr>
              <a:t>Aguado</a:t>
            </a:r>
            <a:r>
              <a:rPr lang="en-US" b="0" i="0" dirty="0">
                <a:solidFill>
                  <a:srgbClr val="000000"/>
                </a:solidFill>
                <a:effectLst/>
                <a:latin typeface="Calibri" panose="020F0502020204030204" pitchFamily="34" charset="0"/>
              </a:rPr>
              <a:t>, A., Dunn, S. P., Averill, L. W., </a:t>
            </a:r>
            <a:r>
              <a:rPr lang="en-US" b="0" i="0" dirty="0" err="1">
                <a:solidFill>
                  <a:srgbClr val="000000"/>
                </a:solidFill>
                <a:effectLst/>
                <a:latin typeface="Calibri" panose="020F0502020204030204" pitchFamily="34" charset="0"/>
              </a:rPr>
              <a:t>Chikwava</a:t>
            </a:r>
            <a:r>
              <a:rPr lang="en-US" b="0" i="0" dirty="0">
                <a:solidFill>
                  <a:srgbClr val="000000"/>
                </a:solidFill>
                <a:effectLst/>
                <a:latin typeface="Calibri" panose="020F0502020204030204" pitchFamily="34" charset="0"/>
              </a:rPr>
              <a:t>, K. R., </a:t>
            </a:r>
            <a:r>
              <a:rPr lang="en-US" b="0" i="0" dirty="0" err="1">
                <a:solidFill>
                  <a:srgbClr val="000000"/>
                </a:solidFill>
                <a:effectLst/>
                <a:latin typeface="Calibri" panose="020F0502020204030204" pitchFamily="34" charset="0"/>
              </a:rPr>
              <a:t>Gresh</a:t>
            </a:r>
            <a:r>
              <a:rPr lang="en-US" b="0" i="0" dirty="0">
                <a:solidFill>
                  <a:srgbClr val="000000"/>
                </a:solidFill>
                <a:effectLst/>
                <a:latin typeface="Calibri" panose="020F0502020204030204" pitchFamily="34" charset="0"/>
              </a:rPr>
              <a:t>, R., Rabinowitz, D., &amp; Katzenstein, H. M. (2020). Successful use of </a:t>
            </a:r>
            <a:r>
              <a:rPr lang="en-US" b="0" i="0" dirty="0" err="1">
                <a:solidFill>
                  <a:srgbClr val="000000"/>
                </a:solidFill>
                <a:effectLst/>
                <a:latin typeface="Calibri" panose="020F0502020204030204" pitchFamily="34" charset="0"/>
              </a:rPr>
              <a:t>transarterial</a:t>
            </a:r>
            <a:r>
              <a:rPr lang="en-US" b="0" i="0" dirty="0">
                <a:solidFill>
                  <a:srgbClr val="000000"/>
                </a:solidFill>
                <a:effectLst/>
                <a:latin typeface="Calibri" panose="020F0502020204030204" pitchFamily="34" charset="0"/>
              </a:rPr>
              <a:t> radioembolization with yttrium‐90 (TARE‐Y90) in two children with hepatoblastoma. </a:t>
            </a:r>
            <a:r>
              <a:rPr lang="en-US" b="0" i="1" dirty="0">
                <a:solidFill>
                  <a:srgbClr val="000000"/>
                </a:solidFill>
                <a:effectLst/>
                <a:latin typeface="Calibri" panose="020F0502020204030204" pitchFamily="34" charset="0"/>
              </a:rPr>
              <a:t>Pediatric Blood &amp; Cancer</a:t>
            </a:r>
            <a:r>
              <a:rPr lang="en-US" b="0" i="0" dirty="0">
                <a:solidFill>
                  <a:srgbClr val="000000"/>
                </a:solidFill>
                <a:effectLst/>
                <a:latin typeface="Calibri" panose="020F0502020204030204" pitchFamily="34" charset="0"/>
              </a:rPr>
              <a:t>, </a:t>
            </a:r>
            <a:r>
              <a:rPr lang="en-US" b="0" i="1" dirty="0">
                <a:solidFill>
                  <a:srgbClr val="000000"/>
                </a:solidFill>
                <a:effectLst/>
                <a:latin typeface="Calibri" panose="020F0502020204030204" pitchFamily="34" charset="0"/>
              </a:rPr>
              <a:t>67</a:t>
            </a:r>
            <a:r>
              <a:rPr lang="en-US" b="0" i="0" dirty="0">
                <a:solidFill>
                  <a:srgbClr val="000000"/>
                </a:solidFill>
                <a:effectLst/>
                <a:latin typeface="Calibri" panose="020F0502020204030204" pitchFamily="34" charset="0"/>
              </a:rPr>
              <a:t>(9). https://doi.org/10.1002/pbc.28421</a:t>
            </a:r>
          </a:p>
          <a:p>
            <a:endParaRPr lang="en-US" dirty="0"/>
          </a:p>
        </p:txBody>
      </p:sp>
    </p:spTree>
    <p:extLst>
      <p:ext uri="{BB962C8B-B14F-4D97-AF65-F5344CB8AC3E}">
        <p14:creationId xmlns:p14="http://schemas.microsoft.com/office/powerpoint/2010/main" val="419208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DDDC-3B84-24CB-4D16-DB20EBDD829C}"/>
              </a:ext>
            </a:extLst>
          </p:cNvPr>
          <p:cNvSpPr>
            <a:spLocks noGrp="1"/>
          </p:cNvSpPr>
          <p:nvPr>
            <p:ph type="ctrTitle"/>
          </p:nvPr>
        </p:nvSpPr>
        <p:spPr/>
        <p:txBody>
          <a:bodyPr/>
          <a:lstStyle/>
          <a:p>
            <a:r>
              <a:rPr lang="en-US" dirty="0"/>
              <a:t>Successful Treatment of Hepatoblastoma With Microwave Ablation</a:t>
            </a:r>
          </a:p>
        </p:txBody>
      </p:sp>
      <p:sp>
        <p:nvSpPr>
          <p:cNvPr id="3" name="Subtitle 2">
            <a:extLst>
              <a:ext uri="{FF2B5EF4-FFF2-40B4-BE49-F238E27FC236}">
                <a16:creationId xmlns:a16="http://schemas.microsoft.com/office/drawing/2014/main" id="{8B0EEB71-5494-C542-107E-37EAA3E2D458}"/>
              </a:ext>
            </a:extLst>
          </p:cNvPr>
          <p:cNvSpPr>
            <a:spLocks noGrp="1"/>
          </p:cNvSpPr>
          <p:nvPr>
            <p:ph type="subTitle" idx="1"/>
          </p:nvPr>
        </p:nvSpPr>
        <p:spPr/>
        <p:txBody>
          <a:bodyPr>
            <a:normAutofit fontScale="25000" lnSpcReduction="20000"/>
          </a:bodyPr>
          <a:lstStyle/>
          <a:p>
            <a:r>
              <a:rPr lang="en-US" sz="8000" dirty="0"/>
              <a:t>John Caniglia, MD, Integrated IR/DR Resident, University of Wisconsin</a:t>
            </a:r>
          </a:p>
          <a:p>
            <a:r>
              <a:rPr lang="en-US" sz="8000" dirty="0"/>
              <a:t>Joshua </a:t>
            </a:r>
            <a:r>
              <a:rPr lang="en-US" sz="8000" dirty="0" err="1"/>
              <a:t>Verhagen</a:t>
            </a:r>
            <a:r>
              <a:rPr lang="en-US" sz="8000" dirty="0"/>
              <a:t>, BS, Medical Student, University of Wisconsin</a:t>
            </a:r>
          </a:p>
          <a:p>
            <a:r>
              <a:rPr lang="en-US" sz="8000" dirty="0"/>
              <a:t>Eric Monroe, MD, Professor (CHS), University of Wisconsin</a:t>
            </a:r>
          </a:p>
          <a:p>
            <a:r>
              <a:rPr lang="en-US" sz="8000" dirty="0"/>
              <a:t>Sean Golden, MD, Assistant Professor (CHS), University of Wisconsin</a:t>
            </a:r>
          </a:p>
          <a:p>
            <a:endParaRPr lang="en-US" dirty="0"/>
          </a:p>
        </p:txBody>
      </p:sp>
    </p:spTree>
    <p:extLst>
      <p:ext uri="{BB962C8B-B14F-4D97-AF65-F5344CB8AC3E}">
        <p14:creationId xmlns:p14="http://schemas.microsoft.com/office/powerpoint/2010/main" val="380629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DE26-73CE-3AB9-71FA-A6EA4DF60986}"/>
              </a:ext>
            </a:extLst>
          </p:cNvPr>
          <p:cNvSpPr>
            <a:spLocks noGrp="1"/>
          </p:cNvSpPr>
          <p:nvPr>
            <p:ph type="title"/>
          </p:nvPr>
        </p:nvSpPr>
        <p:spPr>
          <a:xfrm>
            <a:off x="605481" y="654909"/>
            <a:ext cx="8081319" cy="908715"/>
          </a:xfrm>
        </p:spPr>
        <p:txBody>
          <a:bodyPr>
            <a:normAutofit fontScale="90000"/>
          </a:bodyPr>
          <a:lstStyle/>
          <a:p>
            <a:r>
              <a:rPr lang="en-US" dirty="0"/>
              <a:t>Background Information</a:t>
            </a:r>
          </a:p>
        </p:txBody>
      </p:sp>
      <p:sp>
        <p:nvSpPr>
          <p:cNvPr id="3" name="Text Placeholder 2">
            <a:extLst>
              <a:ext uri="{FF2B5EF4-FFF2-40B4-BE49-F238E27FC236}">
                <a16:creationId xmlns:a16="http://schemas.microsoft.com/office/drawing/2014/main" id="{776B7C90-6817-C5A3-7540-9BF6C189E9E7}"/>
              </a:ext>
            </a:extLst>
          </p:cNvPr>
          <p:cNvSpPr>
            <a:spLocks noGrp="1"/>
          </p:cNvSpPr>
          <p:nvPr>
            <p:ph type="body" idx="1"/>
          </p:nvPr>
        </p:nvSpPr>
        <p:spPr>
          <a:xfrm>
            <a:off x="605481" y="1636777"/>
            <a:ext cx="7302843" cy="4566316"/>
          </a:xfrm>
        </p:spPr>
        <p:txBody>
          <a:bodyPr/>
          <a:lstStyle/>
          <a:p>
            <a:pPr marL="342900" indent="-342900">
              <a:buClr>
                <a:schemeClr val="tx1"/>
              </a:buClr>
              <a:buFont typeface="Arial" panose="020B0604020202020204" pitchFamily="34" charset="0"/>
              <a:buChar char="•"/>
            </a:pPr>
            <a:r>
              <a:rPr lang="en-US" dirty="0"/>
              <a:t>Hepatoblastoma is the most common primary liver malignancy in pediatric patients, accounting for over two-thirds of cases. It is most frequently diagnosed in the first two years of life.</a:t>
            </a:r>
            <a:r>
              <a:rPr lang="en-US" baseline="30000" dirty="0"/>
              <a:t>1</a:t>
            </a:r>
          </a:p>
          <a:p>
            <a:pPr marL="342900" indent="-342900">
              <a:buClr>
                <a:schemeClr val="tx1"/>
              </a:buClr>
              <a:buFont typeface="Arial" panose="020B0604020202020204" pitchFamily="34" charset="0"/>
              <a:buChar char="•"/>
            </a:pPr>
            <a:r>
              <a:rPr lang="en-US" dirty="0"/>
              <a:t>Treatment advances have greatly improved the prognosis of hepatoblastoma with cure rates increasing from 30% to over 70% since the 1970s.</a:t>
            </a:r>
            <a:r>
              <a:rPr lang="en-US" baseline="30000" dirty="0"/>
              <a:t>2</a:t>
            </a:r>
          </a:p>
          <a:p>
            <a:pPr marL="342900" indent="-342900">
              <a:buClr>
                <a:schemeClr val="tx1"/>
              </a:buClr>
              <a:buFont typeface="Arial" panose="020B0604020202020204" pitchFamily="34" charset="0"/>
              <a:buChar char="•"/>
            </a:pPr>
            <a:r>
              <a:rPr lang="en-US" dirty="0"/>
              <a:t>While the current standard of care is neoadjuvant chemotherapy and surgical resection, there is a growing role for interventional oncologic therapy.</a:t>
            </a:r>
          </a:p>
          <a:p>
            <a:endParaRPr lang="en-US" dirty="0"/>
          </a:p>
        </p:txBody>
      </p:sp>
    </p:spTree>
    <p:extLst>
      <p:ext uri="{BB962C8B-B14F-4D97-AF65-F5344CB8AC3E}">
        <p14:creationId xmlns:p14="http://schemas.microsoft.com/office/powerpoint/2010/main" val="606683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1402-62F6-3CC9-B3CE-1D7445B9883B}"/>
              </a:ext>
            </a:extLst>
          </p:cNvPr>
          <p:cNvSpPr>
            <a:spLocks noGrp="1"/>
          </p:cNvSpPr>
          <p:nvPr>
            <p:ph type="title"/>
          </p:nvPr>
        </p:nvSpPr>
        <p:spPr>
          <a:xfrm>
            <a:off x="4300151" y="654909"/>
            <a:ext cx="7302843" cy="963580"/>
          </a:xfrm>
        </p:spPr>
        <p:txBody>
          <a:bodyPr/>
          <a:lstStyle/>
          <a:p>
            <a:r>
              <a:rPr lang="en-US" dirty="0"/>
              <a:t>Clinical Presentation</a:t>
            </a:r>
          </a:p>
        </p:txBody>
      </p:sp>
      <p:sp>
        <p:nvSpPr>
          <p:cNvPr id="3" name="Text Placeholder 2">
            <a:extLst>
              <a:ext uri="{FF2B5EF4-FFF2-40B4-BE49-F238E27FC236}">
                <a16:creationId xmlns:a16="http://schemas.microsoft.com/office/drawing/2014/main" id="{ECCD22D3-4E0F-3883-4010-EE9C809619FD}"/>
              </a:ext>
            </a:extLst>
          </p:cNvPr>
          <p:cNvSpPr>
            <a:spLocks noGrp="1"/>
          </p:cNvSpPr>
          <p:nvPr>
            <p:ph type="body" idx="1"/>
          </p:nvPr>
        </p:nvSpPr>
        <p:spPr>
          <a:xfrm>
            <a:off x="4300151" y="1618489"/>
            <a:ext cx="7302843" cy="4584603"/>
          </a:xfrm>
        </p:spPr>
        <p:txBody>
          <a:bodyPr/>
          <a:lstStyle/>
          <a:p>
            <a:pPr marL="342900" indent="-342900" algn="l">
              <a:buClr>
                <a:schemeClr val="tx1">
                  <a:lumMod val="95000"/>
                  <a:lumOff val="5000"/>
                </a:schemeClr>
              </a:buClr>
              <a:buFont typeface="Arial" panose="020B0604020202020204" pitchFamily="34" charset="0"/>
              <a:buChar char="•"/>
            </a:pPr>
            <a:r>
              <a:rPr lang="en-US" sz="2800" dirty="0"/>
              <a:t>15 month old patient with complex medical history significant for prematurity, VACTERL, and congenital heart disease presented with a liver mass detected incidentally on abdominal ultrasound (Fig. 1).</a:t>
            </a:r>
          </a:p>
          <a:p>
            <a:pPr marL="342900" indent="-342900" algn="l">
              <a:buClr>
                <a:schemeClr val="tx1">
                  <a:lumMod val="95000"/>
                  <a:lumOff val="5000"/>
                </a:schemeClr>
              </a:buClr>
              <a:buFont typeface="Arial" panose="020B0604020202020204" pitchFamily="34" charset="0"/>
              <a:buChar char="•"/>
            </a:pPr>
            <a:r>
              <a:rPr lang="en-US" sz="2800" dirty="0"/>
              <a:t>Lab workup was notable for AFP 192 ng/mL (normal 0-8.8).</a:t>
            </a:r>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13624F72-E974-40AE-2E5D-668BDD8B09B4}"/>
              </a:ext>
            </a:extLst>
          </p:cNvPr>
          <p:cNvPicPr>
            <a:picLocks noChangeAspect="1"/>
          </p:cNvPicPr>
          <p:nvPr/>
        </p:nvPicPr>
        <p:blipFill>
          <a:blip r:embed="rId2"/>
          <a:srcRect t="14689" r="53629"/>
          <a:stretch/>
        </p:blipFill>
        <p:spPr>
          <a:xfrm>
            <a:off x="350597" y="866113"/>
            <a:ext cx="3214615" cy="3696362"/>
          </a:xfrm>
          <a:prstGeom prst="rect">
            <a:avLst/>
          </a:prstGeom>
        </p:spPr>
      </p:pic>
      <p:sp>
        <p:nvSpPr>
          <p:cNvPr id="5" name="TextBox 4">
            <a:extLst>
              <a:ext uri="{FF2B5EF4-FFF2-40B4-BE49-F238E27FC236}">
                <a16:creationId xmlns:a16="http://schemas.microsoft.com/office/drawing/2014/main" id="{2D006390-D86A-866C-A109-EAE407B6B99F}"/>
              </a:ext>
            </a:extLst>
          </p:cNvPr>
          <p:cNvSpPr txBox="1"/>
          <p:nvPr/>
        </p:nvSpPr>
        <p:spPr>
          <a:xfrm>
            <a:off x="0" y="4691120"/>
            <a:ext cx="3998707" cy="646331"/>
          </a:xfrm>
          <a:prstGeom prst="rect">
            <a:avLst/>
          </a:prstGeom>
          <a:noFill/>
        </p:spPr>
        <p:txBody>
          <a:bodyPr wrap="square" rtlCol="0">
            <a:spAutoFit/>
          </a:bodyPr>
          <a:lstStyle/>
          <a:p>
            <a:pPr algn="ctr"/>
            <a:r>
              <a:rPr lang="en-US" sz="1200" b="1" i="1" dirty="0"/>
              <a:t>Fig. 1 – Transabdominal ultrasound demonstrates 8 mm rounded hypoechoic mass in the periphery of the right hepatic lobe with internal vascularity (not shown).</a:t>
            </a:r>
          </a:p>
        </p:txBody>
      </p:sp>
    </p:spTree>
    <p:extLst>
      <p:ext uri="{BB962C8B-B14F-4D97-AF65-F5344CB8AC3E}">
        <p14:creationId xmlns:p14="http://schemas.microsoft.com/office/powerpoint/2010/main" val="403333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5CD2-2293-4053-7AFE-8472BD687ECD}"/>
              </a:ext>
            </a:extLst>
          </p:cNvPr>
          <p:cNvSpPr>
            <a:spLocks noGrp="1"/>
          </p:cNvSpPr>
          <p:nvPr>
            <p:ph type="title"/>
          </p:nvPr>
        </p:nvSpPr>
        <p:spPr/>
        <p:txBody>
          <a:bodyPr/>
          <a:lstStyle/>
          <a:p>
            <a:r>
              <a:rPr lang="en-US" dirty="0"/>
              <a:t>MRI Abdomen</a:t>
            </a:r>
          </a:p>
        </p:txBody>
      </p:sp>
      <p:sp>
        <p:nvSpPr>
          <p:cNvPr id="3" name="Content Placeholder 2">
            <a:extLst>
              <a:ext uri="{FF2B5EF4-FFF2-40B4-BE49-F238E27FC236}">
                <a16:creationId xmlns:a16="http://schemas.microsoft.com/office/drawing/2014/main" id="{9AF18A51-4270-C0CC-9533-2D7CABF5C334}"/>
              </a:ext>
            </a:extLst>
          </p:cNvPr>
          <p:cNvSpPr>
            <a:spLocks noGrp="1"/>
          </p:cNvSpPr>
          <p:nvPr>
            <p:ph idx="1"/>
          </p:nvPr>
        </p:nvSpPr>
        <p:spPr/>
        <p:txBody>
          <a:bodyPr/>
          <a:lstStyle/>
          <a:p>
            <a:r>
              <a:rPr lang="en-US" dirty="0"/>
              <a:t>MRI was obtained and demonstrated a round, 8 mm, T2 hyperintense, arterially enhancing lesion in segment 6 with washout on portal venous phase (Fig. 2). Bowel loops were noted within 1 cm of lesion.</a:t>
            </a:r>
          </a:p>
          <a:p>
            <a:pPr marL="0" indent="0">
              <a:buNone/>
            </a:pPr>
            <a:endParaRPr lang="en-US" dirty="0"/>
          </a:p>
        </p:txBody>
      </p:sp>
      <p:grpSp>
        <p:nvGrpSpPr>
          <p:cNvPr id="4" name="Group 3">
            <a:extLst>
              <a:ext uri="{FF2B5EF4-FFF2-40B4-BE49-F238E27FC236}">
                <a16:creationId xmlns:a16="http://schemas.microsoft.com/office/drawing/2014/main" id="{80A2FC8F-970B-E3E7-8668-D475F18DE80A}"/>
              </a:ext>
            </a:extLst>
          </p:cNvPr>
          <p:cNvGrpSpPr/>
          <p:nvPr/>
        </p:nvGrpSpPr>
        <p:grpSpPr>
          <a:xfrm>
            <a:off x="1393482" y="2973842"/>
            <a:ext cx="8719782" cy="3381237"/>
            <a:chOff x="782500" y="3492211"/>
            <a:chExt cx="7847673" cy="2840502"/>
          </a:xfrm>
        </p:grpSpPr>
        <p:pic>
          <p:nvPicPr>
            <p:cNvPr id="5" name="Picture 4">
              <a:extLst>
                <a:ext uri="{FF2B5EF4-FFF2-40B4-BE49-F238E27FC236}">
                  <a16:creationId xmlns:a16="http://schemas.microsoft.com/office/drawing/2014/main" id="{185E9AFA-C17D-DC23-B48D-AF4FD13DC5BD}"/>
                </a:ext>
              </a:extLst>
            </p:cNvPr>
            <p:cNvPicPr>
              <a:picLocks noChangeAspect="1"/>
            </p:cNvPicPr>
            <p:nvPr/>
          </p:nvPicPr>
          <p:blipFill>
            <a:blip r:embed="rId2"/>
            <a:srcRect l="1669" t="17484" r="7032" b="11458"/>
            <a:stretch/>
          </p:blipFill>
          <p:spPr>
            <a:xfrm>
              <a:off x="849536" y="3492211"/>
              <a:ext cx="2635250" cy="2051050"/>
            </a:xfrm>
            <a:prstGeom prst="rect">
              <a:avLst/>
            </a:prstGeom>
          </p:spPr>
        </p:pic>
        <p:pic>
          <p:nvPicPr>
            <p:cNvPr id="6" name="Picture 5" descr="A close-up of an x-ray of a kidney&#10;&#10;AI-generated content may be incorrect.">
              <a:extLst>
                <a:ext uri="{FF2B5EF4-FFF2-40B4-BE49-F238E27FC236}">
                  <a16:creationId xmlns:a16="http://schemas.microsoft.com/office/drawing/2014/main" id="{6C49A5B1-95DD-6772-31FB-765F88D655E4}"/>
                </a:ext>
              </a:extLst>
            </p:cNvPr>
            <p:cNvPicPr>
              <a:picLocks noChangeAspect="1"/>
            </p:cNvPicPr>
            <p:nvPr/>
          </p:nvPicPr>
          <p:blipFill>
            <a:blip r:embed="rId3"/>
            <a:stretch>
              <a:fillRect/>
            </a:stretch>
          </p:blipFill>
          <p:spPr>
            <a:xfrm>
              <a:off x="6026539" y="3504252"/>
              <a:ext cx="2603634" cy="2051155"/>
            </a:xfrm>
            <a:prstGeom prst="rect">
              <a:avLst/>
            </a:prstGeom>
          </p:spPr>
        </p:pic>
        <p:pic>
          <p:nvPicPr>
            <p:cNvPr id="7" name="Picture 6" descr="A close-up of an x-ray of a patient&#10;&#10;AI-generated content may be incorrect.">
              <a:extLst>
                <a:ext uri="{FF2B5EF4-FFF2-40B4-BE49-F238E27FC236}">
                  <a16:creationId xmlns:a16="http://schemas.microsoft.com/office/drawing/2014/main" id="{CC718446-0ABA-D8BE-0F79-2822CFF5A0ED}"/>
                </a:ext>
              </a:extLst>
            </p:cNvPr>
            <p:cNvPicPr>
              <a:picLocks noChangeAspect="1"/>
            </p:cNvPicPr>
            <p:nvPr/>
          </p:nvPicPr>
          <p:blipFill>
            <a:blip r:embed="rId4"/>
            <a:stretch>
              <a:fillRect/>
            </a:stretch>
          </p:blipFill>
          <p:spPr>
            <a:xfrm>
              <a:off x="3482848" y="3498284"/>
              <a:ext cx="2590800" cy="2051050"/>
            </a:xfrm>
            <a:prstGeom prst="rect">
              <a:avLst/>
            </a:prstGeom>
          </p:spPr>
        </p:pic>
        <p:sp>
          <p:nvSpPr>
            <p:cNvPr id="8" name="TextBox 7">
              <a:extLst>
                <a:ext uri="{FF2B5EF4-FFF2-40B4-BE49-F238E27FC236}">
                  <a16:creationId xmlns:a16="http://schemas.microsoft.com/office/drawing/2014/main" id="{03C5C2EB-B689-7ECF-52C7-BC41B4CBF077}"/>
                </a:ext>
              </a:extLst>
            </p:cNvPr>
            <p:cNvSpPr txBox="1"/>
            <p:nvPr/>
          </p:nvSpPr>
          <p:spPr>
            <a:xfrm>
              <a:off x="782500" y="3504252"/>
              <a:ext cx="395830" cy="369332"/>
            </a:xfrm>
            <a:prstGeom prst="rect">
              <a:avLst/>
            </a:prstGeom>
            <a:noFill/>
          </p:spPr>
          <p:txBody>
            <a:bodyPr wrap="square" rtlCol="0">
              <a:spAutoFit/>
            </a:bodyPr>
            <a:lstStyle/>
            <a:p>
              <a:r>
                <a:rPr lang="en-US" dirty="0">
                  <a:solidFill>
                    <a:schemeClr val="bg1"/>
                  </a:solidFill>
                </a:rPr>
                <a:t>A</a:t>
              </a:r>
            </a:p>
          </p:txBody>
        </p:sp>
        <p:sp>
          <p:nvSpPr>
            <p:cNvPr id="9" name="TextBox 8">
              <a:extLst>
                <a:ext uri="{FF2B5EF4-FFF2-40B4-BE49-F238E27FC236}">
                  <a16:creationId xmlns:a16="http://schemas.microsoft.com/office/drawing/2014/main" id="{6D4C3EF2-BA28-E1FE-8E41-3B821C6AFA7E}"/>
                </a:ext>
              </a:extLst>
            </p:cNvPr>
            <p:cNvSpPr txBox="1"/>
            <p:nvPr/>
          </p:nvSpPr>
          <p:spPr>
            <a:xfrm>
              <a:off x="3396526" y="3504252"/>
              <a:ext cx="395830" cy="369332"/>
            </a:xfrm>
            <a:prstGeom prst="rect">
              <a:avLst/>
            </a:prstGeom>
            <a:noFill/>
          </p:spPr>
          <p:txBody>
            <a:bodyPr wrap="square" rtlCol="0">
              <a:spAutoFit/>
            </a:bodyPr>
            <a:lstStyle/>
            <a:p>
              <a:r>
                <a:rPr lang="en-US" dirty="0">
                  <a:solidFill>
                    <a:schemeClr val="bg1"/>
                  </a:solidFill>
                </a:rPr>
                <a:t>B</a:t>
              </a:r>
            </a:p>
          </p:txBody>
        </p:sp>
        <p:sp>
          <p:nvSpPr>
            <p:cNvPr id="10" name="TextBox 9">
              <a:extLst>
                <a:ext uri="{FF2B5EF4-FFF2-40B4-BE49-F238E27FC236}">
                  <a16:creationId xmlns:a16="http://schemas.microsoft.com/office/drawing/2014/main" id="{F8655B8A-F720-9A7F-3554-78CD9221C0E3}"/>
                </a:ext>
              </a:extLst>
            </p:cNvPr>
            <p:cNvSpPr txBox="1"/>
            <p:nvPr/>
          </p:nvSpPr>
          <p:spPr>
            <a:xfrm>
              <a:off x="6047981" y="3504249"/>
              <a:ext cx="395830" cy="369332"/>
            </a:xfrm>
            <a:prstGeom prst="rect">
              <a:avLst/>
            </a:prstGeom>
            <a:noFill/>
          </p:spPr>
          <p:txBody>
            <a:bodyPr wrap="square" rtlCol="0">
              <a:spAutoFit/>
            </a:bodyPr>
            <a:lstStyle/>
            <a:p>
              <a:r>
                <a:rPr lang="en-US" dirty="0">
                  <a:solidFill>
                    <a:schemeClr val="bg1"/>
                  </a:solidFill>
                </a:rPr>
                <a:t>C</a:t>
              </a:r>
            </a:p>
          </p:txBody>
        </p:sp>
        <p:sp>
          <p:nvSpPr>
            <p:cNvPr id="11" name="TextBox 10">
              <a:extLst>
                <a:ext uri="{FF2B5EF4-FFF2-40B4-BE49-F238E27FC236}">
                  <a16:creationId xmlns:a16="http://schemas.microsoft.com/office/drawing/2014/main" id="{0DDEBE7F-73C7-2E72-353F-006000BA361F}"/>
                </a:ext>
              </a:extLst>
            </p:cNvPr>
            <p:cNvSpPr txBox="1"/>
            <p:nvPr/>
          </p:nvSpPr>
          <p:spPr>
            <a:xfrm>
              <a:off x="782500" y="5686382"/>
              <a:ext cx="7763153" cy="646331"/>
            </a:xfrm>
            <a:prstGeom prst="rect">
              <a:avLst/>
            </a:prstGeom>
            <a:noFill/>
          </p:spPr>
          <p:txBody>
            <a:bodyPr wrap="square" rtlCol="0">
              <a:spAutoFit/>
            </a:bodyPr>
            <a:lstStyle/>
            <a:p>
              <a:r>
                <a:rPr lang="en-US" sz="1200" b="1" i="1" dirty="0"/>
                <a:t>Fig. 2 – MRI demonstrates round, 8 mm T2 hyperintense (A), arterially enhancing (B) lesion in segment 6 with washout on portal venous phase (C). Partially imaged bowel loops are noted within 1 cm of lesion, anterior to the liver (blue arrow). </a:t>
              </a:r>
            </a:p>
          </p:txBody>
        </p:sp>
        <p:cxnSp>
          <p:nvCxnSpPr>
            <p:cNvPr id="12" name="Straight Arrow Connector 11">
              <a:extLst>
                <a:ext uri="{FF2B5EF4-FFF2-40B4-BE49-F238E27FC236}">
                  <a16:creationId xmlns:a16="http://schemas.microsoft.com/office/drawing/2014/main" id="{722647F4-FB21-FBBF-B175-30B5A4D483D2}"/>
                </a:ext>
              </a:extLst>
            </p:cNvPr>
            <p:cNvCxnSpPr/>
            <p:nvPr/>
          </p:nvCxnSpPr>
          <p:spPr>
            <a:xfrm>
              <a:off x="804592" y="3921020"/>
              <a:ext cx="333028" cy="2007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7275384-E21A-82B6-9EE3-8EB577E3657A}"/>
                </a:ext>
              </a:extLst>
            </p:cNvPr>
            <p:cNvCxnSpPr/>
            <p:nvPr/>
          </p:nvCxnSpPr>
          <p:spPr>
            <a:xfrm>
              <a:off x="3284252" y="3937430"/>
              <a:ext cx="333028" cy="2007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906FD68-6C0F-AD00-51A6-AFA0491AE73E}"/>
                </a:ext>
              </a:extLst>
            </p:cNvPr>
            <p:cNvCxnSpPr/>
            <p:nvPr/>
          </p:nvCxnSpPr>
          <p:spPr>
            <a:xfrm>
              <a:off x="5901699" y="3952763"/>
              <a:ext cx="333028" cy="2007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658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D1BC-FE2B-8830-CD1F-A1FAC0859E63}"/>
              </a:ext>
            </a:extLst>
          </p:cNvPr>
          <p:cNvSpPr>
            <a:spLocks noGrp="1"/>
          </p:cNvSpPr>
          <p:nvPr>
            <p:ph type="title"/>
          </p:nvPr>
        </p:nvSpPr>
        <p:spPr/>
        <p:txBody>
          <a:bodyPr>
            <a:normAutofit fontScale="90000"/>
          </a:bodyPr>
          <a:lstStyle/>
          <a:p>
            <a:r>
              <a:rPr lang="en-US" dirty="0"/>
              <a:t>What diagnosis or diagnoses could </a:t>
            </a:r>
            <a:br>
              <a:rPr lang="en-US" dirty="0"/>
            </a:br>
            <a:r>
              <a:rPr lang="en-US" dirty="0"/>
              <a:t>be compatible with these imaging findings? </a:t>
            </a:r>
          </a:p>
        </p:txBody>
      </p:sp>
      <p:sp>
        <p:nvSpPr>
          <p:cNvPr id="3" name="Content Placeholder 2">
            <a:extLst>
              <a:ext uri="{FF2B5EF4-FFF2-40B4-BE49-F238E27FC236}">
                <a16:creationId xmlns:a16="http://schemas.microsoft.com/office/drawing/2014/main" id="{C7AC07AF-3F47-8555-3B9F-80BE38650F35}"/>
              </a:ext>
            </a:extLst>
          </p:cNvPr>
          <p:cNvSpPr>
            <a:spLocks noGrp="1"/>
          </p:cNvSpPr>
          <p:nvPr>
            <p:ph idx="1"/>
          </p:nvPr>
        </p:nvSpPr>
        <p:spPr/>
        <p:txBody>
          <a:bodyPr/>
          <a:lstStyle/>
          <a:p>
            <a:pPr marL="457200" indent="-457200">
              <a:buAutoNum type="alphaUcParenR"/>
            </a:pPr>
            <a:r>
              <a:rPr lang="en-US" dirty="0"/>
              <a:t>Hepatocellular carcinoma</a:t>
            </a:r>
          </a:p>
          <a:p>
            <a:pPr marL="457200" indent="-457200">
              <a:buAutoNum type="alphaUcParenR"/>
            </a:pPr>
            <a:r>
              <a:rPr lang="en-US" dirty="0"/>
              <a:t>Hepatic abscess</a:t>
            </a:r>
          </a:p>
          <a:p>
            <a:pPr marL="457200" indent="-457200">
              <a:buAutoNum type="alphaUcParenR"/>
            </a:pPr>
            <a:r>
              <a:rPr lang="en-US" dirty="0"/>
              <a:t>Infantile hepatic hemangioma</a:t>
            </a:r>
          </a:p>
          <a:p>
            <a:pPr marL="457200" indent="-457200">
              <a:buAutoNum type="alphaUcParenR"/>
            </a:pPr>
            <a:r>
              <a:rPr lang="en-US" dirty="0"/>
              <a:t>Hepatoblastoma</a:t>
            </a:r>
          </a:p>
          <a:p>
            <a:pPr marL="457200" indent="-457200">
              <a:buAutoNum type="alphaUcParenR"/>
            </a:pPr>
            <a:r>
              <a:rPr lang="en-US" dirty="0"/>
              <a:t>A or D</a:t>
            </a:r>
          </a:p>
          <a:p>
            <a:endParaRPr lang="en-US" dirty="0"/>
          </a:p>
        </p:txBody>
      </p:sp>
    </p:spTree>
    <p:extLst>
      <p:ext uri="{BB962C8B-B14F-4D97-AF65-F5344CB8AC3E}">
        <p14:creationId xmlns:p14="http://schemas.microsoft.com/office/powerpoint/2010/main" val="378387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1618-ADE6-AA54-BB23-8D478CF8833B}"/>
              </a:ext>
            </a:extLst>
          </p:cNvPr>
          <p:cNvSpPr>
            <a:spLocks noGrp="1"/>
          </p:cNvSpPr>
          <p:nvPr>
            <p:ph type="title"/>
          </p:nvPr>
        </p:nvSpPr>
        <p:spPr/>
        <p:txBody>
          <a:bodyPr/>
          <a:lstStyle/>
          <a:p>
            <a:r>
              <a:rPr lang="en-US" dirty="0"/>
              <a:t>Answer: E</a:t>
            </a:r>
          </a:p>
        </p:txBody>
      </p:sp>
      <p:sp>
        <p:nvSpPr>
          <p:cNvPr id="3" name="Content Placeholder 2">
            <a:extLst>
              <a:ext uri="{FF2B5EF4-FFF2-40B4-BE49-F238E27FC236}">
                <a16:creationId xmlns:a16="http://schemas.microsoft.com/office/drawing/2014/main" id="{FA63D9E7-A56F-BAC6-EEE0-204C7503480F}"/>
              </a:ext>
            </a:extLst>
          </p:cNvPr>
          <p:cNvSpPr>
            <a:spLocks noGrp="1"/>
          </p:cNvSpPr>
          <p:nvPr>
            <p:ph sz="half" idx="1"/>
          </p:nvPr>
        </p:nvSpPr>
        <p:spPr>
          <a:xfrm>
            <a:off x="387179" y="1655806"/>
            <a:ext cx="11344573" cy="4287794"/>
          </a:xfrm>
        </p:spPr>
        <p:txBody>
          <a:bodyPr>
            <a:normAutofit fontScale="77500" lnSpcReduction="20000"/>
          </a:bodyPr>
          <a:lstStyle/>
          <a:p>
            <a:r>
              <a:rPr lang="en-US" sz="2800" dirty="0"/>
              <a:t>The most correct answer is E, HCC or hepatoblastoma. Although exceedingly rare in this age group, hepatocellular carcinoma typically demonstrates moderate T2 hyperintensity with arterial phase enhancement and portal venous phase washout, as in this case. </a:t>
            </a:r>
            <a:r>
              <a:rPr lang="en-US" sz="2800" baseline="30000" dirty="0"/>
              <a:t>3</a:t>
            </a:r>
          </a:p>
          <a:p>
            <a:r>
              <a:rPr lang="en-US" sz="2800" dirty="0"/>
              <a:t>Hepatoblastoma typically displays greater degrees of T2 hyperintensity compared to HCC. These lesions enhance heterogeneously on arterial phase imaging and often show areas of necrosis or hemorrhage.</a:t>
            </a:r>
            <a:r>
              <a:rPr lang="en-US" sz="2800" baseline="30000" dirty="0"/>
              <a:t>3</a:t>
            </a:r>
            <a:endParaRPr lang="en-US" sz="2800" dirty="0"/>
          </a:p>
          <a:p>
            <a:r>
              <a:rPr lang="en-US" sz="2800" dirty="0"/>
              <a:t>Hepatic abscesses typically show surrounding edema on T2 sequences, peripheral enhancement, and restricted diffusion. An abscess would not wash out on portal venous phase imaging. </a:t>
            </a:r>
            <a:r>
              <a:rPr lang="en-US" sz="2800" baseline="30000" dirty="0"/>
              <a:t>3</a:t>
            </a:r>
            <a:endParaRPr lang="en-US" sz="2800" dirty="0"/>
          </a:p>
          <a:p>
            <a:r>
              <a:rPr lang="en-US" sz="2800" dirty="0"/>
              <a:t>Infantile hematic hemangiomas are characteristically T2 hyperintense with early peripheral and nodular enhancement that gradually fills in centrally.</a:t>
            </a:r>
            <a:r>
              <a:rPr lang="en-US" sz="2800" baseline="30000" dirty="0"/>
              <a:t>3</a:t>
            </a:r>
            <a:endParaRPr lang="en-US" sz="2800" dirty="0"/>
          </a:p>
          <a:p>
            <a:endParaRPr lang="en-US" sz="2800" dirty="0"/>
          </a:p>
          <a:p>
            <a:pPr marL="0" indent="0">
              <a:buNone/>
            </a:pPr>
            <a:r>
              <a:rPr lang="en-US" sz="2800" b="1" dirty="0"/>
              <a:t>The patient in this case underwent ultrasound guided biopsy with a diagnosis of hepatoblastoma, epithelial subtype.</a:t>
            </a:r>
          </a:p>
          <a:p>
            <a:endParaRPr lang="en-US" dirty="0"/>
          </a:p>
        </p:txBody>
      </p:sp>
    </p:spTree>
    <p:extLst>
      <p:ext uri="{BB962C8B-B14F-4D97-AF65-F5344CB8AC3E}">
        <p14:creationId xmlns:p14="http://schemas.microsoft.com/office/powerpoint/2010/main" val="286461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F5F8-2833-5C1C-6D73-336E99D4077F}"/>
              </a:ext>
            </a:extLst>
          </p:cNvPr>
          <p:cNvSpPr>
            <a:spLocks noGrp="1"/>
          </p:cNvSpPr>
          <p:nvPr>
            <p:ph type="title"/>
          </p:nvPr>
        </p:nvSpPr>
        <p:spPr/>
        <p:txBody>
          <a:bodyPr/>
          <a:lstStyle/>
          <a:p>
            <a:r>
              <a:rPr lang="en-US" dirty="0"/>
              <a:t>What is the PRETEXT classification of this lesion?</a:t>
            </a:r>
          </a:p>
        </p:txBody>
      </p:sp>
      <p:sp>
        <p:nvSpPr>
          <p:cNvPr id="3" name="Content Placeholder 2">
            <a:extLst>
              <a:ext uri="{FF2B5EF4-FFF2-40B4-BE49-F238E27FC236}">
                <a16:creationId xmlns:a16="http://schemas.microsoft.com/office/drawing/2014/main" id="{013A7A49-129C-1B9D-49F0-F142966840EB}"/>
              </a:ext>
            </a:extLst>
          </p:cNvPr>
          <p:cNvSpPr>
            <a:spLocks noGrp="1"/>
          </p:cNvSpPr>
          <p:nvPr>
            <p:ph sz="half" idx="1"/>
          </p:nvPr>
        </p:nvSpPr>
        <p:spPr/>
        <p:txBody>
          <a:bodyPr/>
          <a:lstStyle/>
          <a:p>
            <a:pPr marL="457200" indent="-457200">
              <a:buAutoNum type="alphaUcParenR"/>
            </a:pPr>
            <a:r>
              <a:rPr lang="en-US" dirty="0"/>
              <a:t>I</a:t>
            </a:r>
          </a:p>
          <a:p>
            <a:pPr marL="457200" indent="-457200">
              <a:buAutoNum type="alphaUcParenR"/>
            </a:pPr>
            <a:r>
              <a:rPr lang="en-US" dirty="0"/>
              <a:t>II</a:t>
            </a:r>
          </a:p>
          <a:p>
            <a:pPr marL="457200" indent="-457200">
              <a:buAutoNum type="alphaUcParenR"/>
            </a:pPr>
            <a:r>
              <a:rPr lang="en-US" dirty="0"/>
              <a:t>III</a:t>
            </a:r>
          </a:p>
          <a:p>
            <a:pPr marL="457200" indent="-457200">
              <a:buAutoNum type="alphaUcParenR"/>
            </a:pPr>
            <a:r>
              <a:rPr lang="en-US" dirty="0"/>
              <a:t>IV</a:t>
            </a:r>
          </a:p>
          <a:p>
            <a:pPr marL="0" indent="0">
              <a:buNone/>
            </a:pPr>
            <a:endParaRPr lang="en-US" dirty="0"/>
          </a:p>
        </p:txBody>
      </p:sp>
    </p:spTree>
    <p:extLst>
      <p:ext uri="{BB962C8B-B14F-4D97-AF65-F5344CB8AC3E}">
        <p14:creationId xmlns:p14="http://schemas.microsoft.com/office/powerpoint/2010/main" val="326610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1618-ADE6-AA54-BB23-8D478CF8833B}"/>
              </a:ext>
            </a:extLst>
          </p:cNvPr>
          <p:cNvSpPr>
            <a:spLocks noGrp="1"/>
          </p:cNvSpPr>
          <p:nvPr>
            <p:ph type="title"/>
          </p:nvPr>
        </p:nvSpPr>
        <p:spPr/>
        <p:txBody>
          <a:bodyPr/>
          <a:lstStyle/>
          <a:p>
            <a:r>
              <a:rPr lang="en-US" dirty="0"/>
              <a:t>Answer: A</a:t>
            </a:r>
          </a:p>
        </p:txBody>
      </p:sp>
      <p:sp>
        <p:nvSpPr>
          <p:cNvPr id="3" name="Content Placeholder 2">
            <a:extLst>
              <a:ext uri="{FF2B5EF4-FFF2-40B4-BE49-F238E27FC236}">
                <a16:creationId xmlns:a16="http://schemas.microsoft.com/office/drawing/2014/main" id="{FA63D9E7-A56F-BAC6-EEE0-204C7503480F}"/>
              </a:ext>
            </a:extLst>
          </p:cNvPr>
          <p:cNvSpPr>
            <a:spLocks noGrp="1"/>
          </p:cNvSpPr>
          <p:nvPr>
            <p:ph sz="half" idx="1"/>
          </p:nvPr>
        </p:nvSpPr>
        <p:spPr>
          <a:xfrm>
            <a:off x="387179" y="1655806"/>
            <a:ext cx="11344573" cy="4287794"/>
          </a:xfrm>
        </p:spPr>
        <p:txBody>
          <a:bodyPr>
            <a:normAutofit fontScale="85000" lnSpcReduction="10000"/>
          </a:bodyPr>
          <a:lstStyle/>
          <a:p>
            <a:r>
              <a:rPr lang="en-US" sz="2800" dirty="0"/>
              <a:t>PRETEXT (PRE-Treatment </a:t>
            </a:r>
            <a:r>
              <a:rPr lang="en-US" sz="2800" dirty="0" err="1"/>
              <a:t>EXtent</a:t>
            </a:r>
            <a:r>
              <a:rPr lang="en-US" sz="2800" dirty="0"/>
              <a:t> of Tumor) is a classification system based on the number of contiguous liver quadrants that would have to be resected to remove a tumor. This system has been shown to be a predictor of mortality in hepatoblastoma and hepatocellular carcinoma in pediatric patients. PRETEXT I is associated with the best outcomes and PRETEXT IV is associated with the worst.</a:t>
            </a:r>
            <a:r>
              <a:rPr lang="en-US" sz="2800" baseline="30000" dirty="0"/>
              <a:t>4</a:t>
            </a:r>
          </a:p>
          <a:p>
            <a:r>
              <a:rPr lang="en-US" sz="2800" dirty="0"/>
              <a:t>Only tumors isolated to the left lateral (II, III) or right posterior (VI, VII) segments can classify as PRETEXT I. Since this lesion is localized to hepatic segment VI, it is a PRETEXT I tumor and would therefore be amenable to surgical resection in most cases.</a:t>
            </a:r>
          </a:p>
          <a:p>
            <a:pPr marL="0" indent="0">
              <a:buNone/>
            </a:pPr>
            <a:endParaRPr lang="en-US" sz="2800" dirty="0"/>
          </a:p>
          <a:p>
            <a:pPr marL="0" indent="0">
              <a:buNone/>
            </a:pPr>
            <a:r>
              <a:rPr lang="en-US" sz="2800" b="1" dirty="0"/>
              <a:t>The patient in this case was deemed a poor surgical candidate for liver resection due to comorbidities. Due to the small size of the tumor and lack of additional sites of disease, microwave ablation was offered for local control.</a:t>
            </a:r>
          </a:p>
          <a:p>
            <a:endParaRPr lang="en-US" dirty="0"/>
          </a:p>
        </p:txBody>
      </p:sp>
    </p:spTree>
    <p:extLst>
      <p:ext uri="{BB962C8B-B14F-4D97-AF65-F5344CB8AC3E}">
        <p14:creationId xmlns:p14="http://schemas.microsoft.com/office/powerpoint/2010/main" val="2458550187"/>
      </p:ext>
    </p:extLst>
  </p:cSld>
  <p:clrMapOvr>
    <a:masterClrMapping/>
  </p:clrMapOvr>
</p:sld>
</file>

<file path=ppt/theme/theme1.xml><?xml version="1.0" encoding="utf-8"?>
<a:theme xmlns:a="http://schemas.openxmlformats.org/drawingml/2006/main" name="Office Theme">
  <a:themeElements>
    <a:clrScheme name="SIO 2024 Corporate">
      <a:dk1>
        <a:srgbClr val="000000"/>
      </a:dk1>
      <a:lt1>
        <a:srgbClr val="FFFFFF"/>
      </a:lt1>
      <a:dk2>
        <a:srgbClr val="55565B"/>
      </a:dk2>
      <a:lt2>
        <a:srgbClr val="E7E7E9"/>
      </a:lt2>
      <a:accent1>
        <a:srgbClr val="6D2A5B"/>
      </a:accent1>
      <a:accent2>
        <a:srgbClr val="BF6C28"/>
      </a:accent2>
      <a:accent3>
        <a:srgbClr val="22384E"/>
      </a:accent3>
      <a:accent4>
        <a:srgbClr val="884C20"/>
      </a:accent4>
      <a:accent5>
        <a:srgbClr val="337D46"/>
      </a:accent5>
      <a:accent6>
        <a:srgbClr val="005586"/>
      </a:accent6>
      <a:hlink>
        <a:srgbClr val="005586"/>
      </a:hlink>
      <a:folHlink>
        <a:srgbClr val="586C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IO_1297564-24_CorpPPT" id="{8725B411-4F3D-9740-A1B4-DCB9DA764841}" vid="{51F62995-FB11-BD45-B3F6-C95F6B2F9FF2}"/>
    </a:ext>
  </a:extLst>
</a:theme>
</file>

<file path=docProps/app.xml><?xml version="1.0" encoding="utf-8"?>
<Properties xmlns="http://schemas.openxmlformats.org/officeDocument/2006/extended-properties" xmlns:vt="http://schemas.openxmlformats.org/officeDocument/2006/docPropsVTypes">
  <Template>SIO_1297564-24_CorpPPT_2024</Template>
  <TotalTime>19</TotalTime>
  <Words>1583</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Calibri</vt:lpstr>
      <vt:lpstr>Office Theme</vt:lpstr>
      <vt:lpstr>PowerPoint Presentation</vt:lpstr>
      <vt:lpstr>Successful Treatment of Hepatoblastoma With Microwave Ablation</vt:lpstr>
      <vt:lpstr>Background Information</vt:lpstr>
      <vt:lpstr>Clinical Presentation</vt:lpstr>
      <vt:lpstr>MRI Abdomen</vt:lpstr>
      <vt:lpstr>What diagnosis or diagnoses could  be compatible with these imaging findings? </vt:lpstr>
      <vt:lpstr>Answer: E</vt:lpstr>
      <vt:lpstr>What is the PRETEXT classification of this lesion?</vt:lpstr>
      <vt:lpstr>Answer: A</vt:lpstr>
      <vt:lpstr>Microwave Ablation</vt:lpstr>
      <vt:lpstr>Post-ablation, AFP levels normalize. However, the patient remains in the intensive care unit undergoing treatment for atrial ectopic tachycardia. What is the next best step in management? </vt:lpstr>
      <vt:lpstr>Answer: C</vt:lpstr>
      <vt:lpstr>Follow-up</vt:lpstr>
      <vt:lpstr>Discussion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Caniglia, John</dc:creator>
  <cp:lastModifiedBy>Caniglia, John</cp:lastModifiedBy>
  <cp:revision>1</cp:revision>
  <dcterms:created xsi:type="dcterms:W3CDTF">2025-04-24T22:14:48Z</dcterms:created>
  <dcterms:modified xsi:type="dcterms:W3CDTF">2025-04-24T22:34:12Z</dcterms:modified>
</cp:coreProperties>
</file>